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9"/>
  </p:notesMasterIdLst>
  <p:handoutMasterIdLst>
    <p:handoutMasterId r:id="rId40"/>
  </p:handoutMasterIdLst>
  <p:sldIdLst>
    <p:sldId id="2076138457" r:id="rId5"/>
    <p:sldId id="2076138479" r:id="rId6"/>
    <p:sldId id="2076138466" r:id="rId7"/>
    <p:sldId id="2076138470" r:id="rId8"/>
    <p:sldId id="2076138467" r:id="rId9"/>
    <p:sldId id="2076138469" r:id="rId10"/>
    <p:sldId id="2076138495" r:id="rId11"/>
    <p:sldId id="2076138471" r:id="rId12"/>
    <p:sldId id="2076138481" r:id="rId13"/>
    <p:sldId id="2076138480" r:id="rId14"/>
    <p:sldId id="2076138482" r:id="rId15"/>
    <p:sldId id="2076138483" r:id="rId16"/>
    <p:sldId id="2076138499" r:id="rId17"/>
    <p:sldId id="2076138486" r:id="rId18"/>
    <p:sldId id="2076138490" r:id="rId19"/>
    <p:sldId id="2076138484" r:id="rId20"/>
    <p:sldId id="2076138489" r:id="rId21"/>
    <p:sldId id="2076138491" r:id="rId22"/>
    <p:sldId id="2076138492" r:id="rId23"/>
    <p:sldId id="2076138493" r:id="rId24"/>
    <p:sldId id="2076138473" r:id="rId25"/>
    <p:sldId id="2076138500" r:id="rId26"/>
    <p:sldId id="2076138496" r:id="rId27"/>
    <p:sldId id="2076138497" r:id="rId28"/>
    <p:sldId id="2076138498" r:id="rId29"/>
    <p:sldId id="2076138474" r:id="rId30"/>
    <p:sldId id="2076138494" r:id="rId31"/>
    <p:sldId id="2076138477" r:id="rId32"/>
    <p:sldId id="2076138478" r:id="rId33"/>
    <p:sldId id="2076138458" r:id="rId34"/>
    <p:sldId id="2076138468" r:id="rId35"/>
    <p:sldId id="2076138475" r:id="rId36"/>
    <p:sldId id="2076138419" r:id="rId37"/>
    <p:sldId id="2076138420"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ection>
        <p14:section name="Title Slides" id="{FB6EE416-AF16-AF40-804B-633D4962DAEE}">
          <p14:sldIdLst>
            <p14:sldId id="2076138457"/>
            <p14:sldId id="2076138479"/>
            <p14:sldId id="2076138466"/>
            <p14:sldId id="2076138470"/>
            <p14:sldId id="2076138467"/>
            <p14:sldId id="2076138469"/>
            <p14:sldId id="2076138495"/>
            <p14:sldId id="2076138471"/>
            <p14:sldId id="2076138481"/>
            <p14:sldId id="2076138480"/>
            <p14:sldId id="2076138482"/>
            <p14:sldId id="2076138483"/>
            <p14:sldId id="2076138499"/>
            <p14:sldId id="2076138486"/>
            <p14:sldId id="2076138490"/>
            <p14:sldId id="2076138484"/>
            <p14:sldId id="2076138489"/>
            <p14:sldId id="2076138491"/>
            <p14:sldId id="2076138492"/>
            <p14:sldId id="2076138493"/>
            <p14:sldId id="2076138473"/>
            <p14:sldId id="2076138500"/>
            <p14:sldId id="2076138496"/>
            <p14:sldId id="2076138497"/>
            <p14:sldId id="2076138498"/>
            <p14:sldId id="2076138474"/>
            <p14:sldId id="2076138494"/>
          </p14:sldIdLst>
        </p14:section>
        <p14:section name="End Slides" id="{3416B164-ED24-6748-9066-0F67B8B820A2}">
          <p14:sldIdLst/>
        </p14:section>
        <p14:section name="Appendix" id="{E4FA3E3E-AC15-BE48-9542-7C82A78646F3}">
          <p14:sldIdLst>
            <p14:sldId id="2076138477"/>
            <p14:sldId id="2076138478"/>
            <p14:sldId id="2076138458"/>
            <p14:sldId id="2076138468"/>
            <p14:sldId id="2076138475"/>
            <p14:sldId id="2076138419"/>
            <p14:sldId id="207613842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091" autoAdjust="0"/>
    <p:restoredTop sz="73713" autoAdjust="0"/>
  </p:normalViewPr>
  <p:slideViewPr>
    <p:cSldViewPr snapToGrid="0">
      <p:cViewPr varScale="1">
        <p:scale>
          <a:sx n="61" d="100"/>
          <a:sy n="61" d="100"/>
        </p:scale>
        <p:origin x="734" y="43"/>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742F09-C7D1-C64D-A7AE-4841A9915790}"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32AEF53C-3778-9B4F-AE56-A262BF8FDDFC}">
      <dgm:prSet phldrT="[Text]"/>
      <dgm:spPr/>
      <dgm:t>
        <a:bodyPr/>
        <a:lstStyle/>
        <a:p>
          <a:r>
            <a:rPr lang="en-US" dirty="0"/>
            <a:t>Select Zip Code</a:t>
          </a:r>
        </a:p>
      </dgm:t>
    </dgm:pt>
    <dgm:pt modelId="{113E5197-45E5-E946-A692-2C0267745FE0}" type="parTrans" cxnId="{69C2EFC1-FBB9-3049-84F7-DB0748C1708A}">
      <dgm:prSet/>
      <dgm:spPr/>
      <dgm:t>
        <a:bodyPr/>
        <a:lstStyle/>
        <a:p>
          <a:endParaRPr lang="en-US"/>
        </a:p>
      </dgm:t>
    </dgm:pt>
    <dgm:pt modelId="{D0F5E856-CC39-E341-ABAE-D92100E210C0}" type="sibTrans" cxnId="{69C2EFC1-FBB9-3049-84F7-DB0748C1708A}">
      <dgm:prSet/>
      <dgm:spPr/>
      <dgm:t>
        <a:bodyPr/>
        <a:lstStyle/>
        <a:p>
          <a:endParaRPr lang="en-US"/>
        </a:p>
      </dgm:t>
    </dgm:pt>
    <dgm:pt modelId="{6D9C39BF-854C-C14D-AAB2-5744CFA8405E}">
      <dgm:prSet phldrT="[Text]"/>
      <dgm:spPr/>
      <dgm:t>
        <a:bodyPr/>
        <a:lstStyle/>
        <a:p>
          <a:r>
            <a:rPr lang="en-US" dirty="0"/>
            <a:t>Create Feature &amp; Target Variables</a:t>
          </a:r>
        </a:p>
      </dgm:t>
    </dgm:pt>
    <dgm:pt modelId="{B725782E-15B2-5F40-8B3A-5E5AA727FD35}" type="parTrans" cxnId="{67FDEFA6-35AC-CA45-ADFA-4A59076E5006}">
      <dgm:prSet/>
      <dgm:spPr/>
      <dgm:t>
        <a:bodyPr/>
        <a:lstStyle/>
        <a:p>
          <a:endParaRPr lang="en-US"/>
        </a:p>
      </dgm:t>
    </dgm:pt>
    <dgm:pt modelId="{C2717C49-C57A-AB4E-91BF-B5B962DE816A}" type="sibTrans" cxnId="{67FDEFA6-35AC-CA45-ADFA-4A59076E5006}">
      <dgm:prSet/>
      <dgm:spPr/>
      <dgm:t>
        <a:bodyPr/>
        <a:lstStyle/>
        <a:p>
          <a:endParaRPr lang="en-US"/>
        </a:p>
      </dgm:t>
    </dgm:pt>
    <dgm:pt modelId="{9059DD2D-B255-AF45-9A59-5DE3D43A3C38}">
      <dgm:prSet phldrT="[Text]"/>
      <dgm:spPr/>
      <dgm:t>
        <a:bodyPr/>
        <a:lstStyle/>
        <a:p>
          <a:r>
            <a:rPr lang="en-US" dirty="0"/>
            <a:t>Split into Training and Testing Sets</a:t>
          </a:r>
        </a:p>
      </dgm:t>
    </dgm:pt>
    <dgm:pt modelId="{C2E5341C-E831-3B41-B269-C89B9EC0A7C5}" type="parTrans" cxnId="{AE7BB685-2C7D-284A-8D96-C288E37D8E95}">
      <dgm:prSet/>
      <dgm:spPr/>
      <dgm:t>
        <a:bodyPr/>
        <a:lstStyle/>
        <a:p>
          <a:endParaRPr lang="en-US"/>
        </a:p>
      </dgm:t>
    </dgm:pt>
    <dgm:pt modelId="{4EE26B51-B0EF-CC46-A406-E9565D62A3C4}" type="sibTrans" cxnId="{AE7BB685-2C7D-284A-8D96-C288E37D8E95}">
      <dgm:prSet/>
      <dgm:spPr/>
      <dgm:t>
        <a:bodyPr/>
        <a:lstStyle/>
        <a:p>
          <a:endParaRPr lang="en-US"/>
        </a:p>
      </dgm:t>
    </dgm:pt>
    <dgm:pt modelId="{C3EB325B-FD56-2745-A4BB-6C92399D1A5A}">
      <dgm:prSet/>
      <dgm:spPr/>
      <dgm:t>
        <a:bodyPr/>
        <a:lstStyle/>
        <a:p>
          <a:r>
            <a:rPr lang="en-US" dirty="0"/>
            <a:t>Linear Regression Model</a:t>
          </a:r>
        </a:p>
      </dgm:t>
    </dgm:pt>
    <dgm:pt modelId="{0DD43721-9541-C34A-B9B4-F543346FD6DC}" type="parTrans" cxnId="{B445E342-0DB3-B144-BAE5-83911073B152}">
      <dgm:prSet/>
      <dgm:spPr/>
      <dgm:t>
        <a:bodyPr/>
        <a:lstStyle/>
        <a:p>
          <a:endParaRPr lang="en-US"/>
        </a:p>
      </dgm:t>
    </dgm:pt>
    <dgm:pt modelId="{57B3C25D-7D3B-4A44-9853-990627131564}" type="sibTrans" cxnId="{B445E342-0DB3-B144-BAE5-83911073B152}">
      <dgm:prSet/>
      <dgm:spPr/>
      <dgm:t>
        <a:bodyPr/>
        <a:lstStyle/>
        <a:p>
          <a:endParaRPr lang="en-US"/>
        </a:p>
      </dgm:t>
    </dgm:pt>
    <dgm:pt modelId="{486BC64B-22CD-B04C-B285-13C65DA705A7}">
      <dgm:prSet/>
      <dgm:spPr/>
      <dgm:t>
        <a:bodyPr/>
        <a:lstStyle/>
        <a:p>
          <a:r>
            <a:rPr lang="en-US" dirty="0"/>
            <a:t>Model Training</a:t>
          </a:r>
        </a:p>
      </dgm:t>
    </dgm:pt>
    <dgm:pt modelId="{03FCE2E1-6C15-4A4A-95E2-F2785DE75204}" type="parTrans" cxnId="{66B73E6F-B29B-B14F-BF60-E3CD66C37375}">
      <dgm:prSet/>
      <dgm:spPr/>
      <dgm:t>
        <a:bodyPr/>
        <a:lstStyle/>
        <a:p>
          <a:endParaRPr lang="en-US"/>
        </a:p>
      </dgm:t>
    </dgm:pt>
    <dgm:pt modelId="{2EF10860-DF20-1945-8A51-46672ADD67A1}" type="sibTrans" cxnId="{66B73E6F-B29B-B14F-BF60-E3CD66C37375}">
      <dgm:prSet/>
      <dgm:spPr/>
      <dgm:t>
        <a:bodyPr/>
        <a:lstStyle/>
        <a:p>
          <a:endParaRPr lang="en-US"/>
        </a:p>
      </dgm:t>
    </dgm:pt>
    <dgm:pt modelId="{8948AD49-CD66-EF42-9609-FC4560911692}">
      <dgm:prSet/>
      <dgm:spPr/>
      <dgm:t>
        <a:bodyPr/>
        <a:lstStyle/>
        <a:p>
          <a:r>
            <a:rPr lang="en-US" dirty="0"/>
            <a:t>Prediction</a:t>
          </a:r>
        </a:p>
      </dgm:t>
    </dgm:pt>
    <dgm:pt modelId="{6AF72C1D-EAB4-0D4B-8364-8E0793CDDBA1}" type="parTrans" cxnId="{1A6DE1C0-C647-CA48-8664-ED228206D365}">
      <dgm:prSet/>
      <dgm:spPr/>
      <dgm:t>
        <a:bodyPr/>
        <a:lstStyle/>
        <a:p>
          <a:endParaRPr lang="en-US"/>
        </a:p>
      </dgm:t>
    </dgm:pt>
    <dgm:pt modelId="{12911775-8B86-5C46-957B-13E973EBE42B}" type="sibTrans" cxnId="{1A6DE1C0-C647-CA48-8664-ED228206D365}">
      <dgm:prSet/>
      <dgm:spPr/>
      <dgm:t>
        <a:bodyPr/>
        <a:lstStyle/>
        <a:p>
          <a:endParaRPr lang="en-US"/>
        </a:p>
      </dgm:t>
    </dgm:pt>
    <dgm:pt modelId="{F4935AF0-1733-B144-86DB-8162E117EA67}" type="pres">
      <dgm:prSet presAssocID="{86742F09-C7D1-C64D-A7AE-4841A9915790}" presName="rootnode" presStyleCnt="0">
        <dgm:presLayoutVars>
          <dgm:chMax/>
          <dgm:chPref/>
          <dgm:dir/>
          <dgm:animLvl val="lvl"/>
        </dgm:presLayoutVars>
      </dgm:prSet>
      <dgm:spPr/>
    </dgm:pt>
    <dgm:pt modelId="{5C6A9E8D-EAA9-0E43-9870-CC93C9191143}" type="pres">
      <dgm:prSet presAssocID="{32AEF53C-3778-9B4F-AE56-A262BF8FDDFC}" presName="composite" presStyleCnt="0"/>
      <dgm:spPr/>
    </dgm:pt>
    <dgm:pt modelId="{F97CC5D6-A6CB-F34F-9082-506E82A2D782}" type="pres">
      <dgm:prSet presAssocID="{32AEF53C-3778-9B4F-AE56-A262BF8FDDFC}" presName="bentUpArrow1" presStyleLbl="alignImgPlace1" presStyleIdx="0" presStyleCnt="5"/>
      <dgm:spPr/>
    </dgm:pt>
    <dgm:pt modelId="{8E219E27-08DA-114C-8FD5-BE249A1FC3DD}" type="pres">
      <dgm:prSet presAssocID="{32AEF53C-3778-9B4F-AE56-A262BF8FDDFC}" presName="ParentText" presStyleLbl="node1" presStyleIdx="0" presStyleCnt="6">
        <dgm:presLayoutVars>
          <dgm:chMax val="1"/>
          <dgm:chPref val="1"/>
          <dgm:bulletEnabled val="1"/>
        </dgm:presLayoutVars>
      </dgm:prSet>
      <dgm:spPr/>
    </dgm:pt>
    <dgm:pt modelId="{A76A12B4-1B93-FA4A-BD1F-2736C973BF88}" type="pres">
      <dgm:prSet presAssocID="{32AEF53C-3778-9B4F-AE56-A262BF8FDDFC}" presName="ChildText" presStyleLbl="revTx" presStyleIdx="0" presStyleCnt="5">
        <dgm:presLayoutVars>
          <dgm:chMax val="0"/>
          <dgm:chPref val="0"/>
          <dgm:bulletEnabled val="1"/>
        </dgm:presLayoutVars>
      </dgm:prSet>
      <dgm:spPr/>
    </dgm:pt>
    <dgm:pt modelId="{F5948DC7-4B6A-9B40-B4AC-159C12B0FF5C}" type="pres">
      <dgm:prSet presAssocID="{D0F5E856-CC39-E341-ABAE-D92100E210C0}" presName="sibTrans" presStyleCnt="0"/>
      <dgm:spPr/>
    </dgm:pt>
    <dgm:pt modelId="{BE575972-87AF-714E-A8F1-EB23717501D8}" type="pres">
      <dgm:prSet presAssocID="{6D9C39BF-854C-C14D-AAB2-5744CFA8405E}" presName="composite" presStyleCnt="0"/>
      <dgm:spPr/>
    </dgm:pt>
    <dgm:pt modelId="{65975618-45BB-154E-85CF-C9E0488D8262}" type="pres">
      <dgm:prSet presAssocID="{6D9C39BF-854C-C14D-AAB2-5744CFA8405E}" presName="bentUpArrow1" presStyleLbl="alignImgPlace1" presStyleIdx="1" presStyleCnt="5"/>
      <dgm:spPr/>
    </dgm:pt>
    <dgm:pt modelId="{7046FB79-EF8C-EF42-B247-0D264B0176D2}" type="pres">
      <dgm:prSet presAssocID="{6D9C39BF-854C-C14D-AAB2-5744CFA8405E}" presName="ParentText" presStyleLbl="node1" presStyleIdx="1" presStyleCnt="6">
        <dgm:presLayoutVars>
          <dgm:chMax val="1"/>
          <dgm:chPref val="1"/>
          <dgm:bulletEnabled val="1"/>
        </dgm:presLayoutVars>
      </dgm:prSet>
      <dgm:spPr/>
    </dgm:pt>
    <dgm:pt modelId="{1FF1C105-21B6-C049-987D-E13B386335B8}" type="pres">
      <dgm:prSet presAssocID="{6D9C39BF-854C-C14D-AAB2-5744CFA8405E}" presName="ChildText" presStyleLbl="revTx" presStyleIdx="1" presStyleCnt="5">
        <dgm:presLayoutVars>
          <dgm:chMax val="0"/>
          <dgm:chPref val="0"/>
          <dgm:bulletEnabled val="1"/>
        </dgm:presLayoutVars>
      </dgm:prSet>
      <dgm:spPr/>
    </dgm:pt>
    <dgm:pt modelId="{7F031F5C-29E1-4244-97D9-E2496B76E839}" type="pres">
      <dgm:prSet presAssocID="{C2717C49-C57A-AB4E-91BF-B5B962DE816A}" presName="sibTrans" presStyleCnt="0"/>
      <dgm:spPr/>
    </dgm:pt>
    <dgm:pt modelId="{0E23A5E7-510F-3E4C-8CDF-51C4C31C0893}" type="pres">
      <dgm:prSet presAssocID="{9059DD2D-B255-AF45-9A59-5DE3D43A3C38}" presName="composite" presStyleCnt="0"/>
      <dgm:spPr/>
    </dgm:pt>
    <dgm:pt modelId="{B002ABCB-25FA-2A45-8BC5-FF59C2F6F7D5}" type="pres">
      <dgm:prSet presAssocID="{9059DD2D-B255-AF45-9A59-5DE3D43A3C38}" presName="bentUpArrow1" presStyleLbl="alignImgPlace1" presStyleIdx="2" presStyleCnt="5"/>
      <dgm:spPr/>
    </dgm:pt>
    <dgm:pt modelId="{2EFA7B5A-E057-A04A-B41C-CD77E0C4CDCD}" type="pres">
      <dgm:prSet presAssocID="{9059DD2D-B255-AF45-9A59-5DE3D43A3C38}" presName="ParentText" presStyleLbl="node1" presStyleIdx="2" presStyleCnt="6">
        <dgm:presLayoutVars>
          <dgm:chMax val="1"/>
          <dgm:chPref val="1"/>
          <dgm:bulletEnabled val="1"/>
        </dgm:presLayoutVars>
      </dgm:prSet>
      <dgm:spPr/>
    </dgm:pt>
    <dgm:pt modelId="{18C792ED-83E6-034A-AA6C-188A78347EA0}" type="pres">
      <dgm:prSet presAssocID="{9059DD2D-B255-AF45-9A59-5DE3D43A3C38}" presName="ChildText" presStyleLbl="revTx" presStyleIdx="2" presStyleCnt="5">
        <dgm:presLayoutVars>
          <dgm:chMax val="0"/>
          <dgm:chPref val="0"/>
          <dgm:bulletEnabled val="1"/>
        </dgm:presLayoutVars>
      </dgm:prSet>
      <dgm:spPr/>
    </dgm:pt>
    <dgm:pt modelId="{16756749-B052-6A49-85A7-03FCF9E0FE58}" type="pres">
      <dgm:prSet presAssocID="{4EE26B51-B0EF-CC46-A406-E9565D62A3C4}" presName="sibTrans" presStyleCnt="0"/>
      <dgm:spPr/>
    </dgm:pt>
    <dgm:pt modelId="{EC458F02-BDEC-8641-BF3D-2F97849F123E}" type="pres">
      <dgm:prSet presAssocID="{C3EB325B-FD56-2745-A4BB-6C92399D1A5A}" presName="composite" presStyleCnt="0"/>
      <dgm:spPr/>
    </dgm:pt>
    <dgm:pt modelId="{A7304C31-EEA4-E74B-9FEC-D811A86B1BF4}" type="pres">
      <dgm:prSet presAssocID="{C3EB325B-FD56-2745-A4BB-6C92399D1A5A}" presName="bentUpArrow1" presStyleLbl="alignImgPlace1" presStyleIdx="3" presStyleCnt="5"/>
      <dgm:spPr/>
    </dgm:pt>
    <dgm:pt modelId="{B6ECDD00-85DB-6047-AA76-2748B8C02E20}" type="pres">
      <dgm:prSet presAssocID="{C3EB325B-FD56-2745-A4BB-6C92399D1A5A}" presName="ParentText" presStyleLbl="node1" presStyleIdx="3" presStyleCnt="6">
        <dgm:presLayoutVars>
          <dgm:chMax val="1"/>
          <dgm:chPref val="1"/>
          <dgm:bulletEnabled val="1"/>
        </dgm:presLayoutVars>
      </dgm:prSet>
      <dgm:spPr/>
    </dgm:pt>
    <dgm:pt modelId="{A45D6F3C-FA3F-5C4B-AD19-9ACFCA21115A}" type="pres">
      <dgm:prSet presAssocID="{C3EB325B-FD56-2745-A4BB-6C92399D1A5A}" presName="ChildText" presStyleLbl="revTx" presStyleIdx="3" presStyleCnt="5">
        <dgm:presLayoutVars>
          <dgm:chMax val="0"/>
          <dgm:chPref val="0"/>
          <dgm:bulletEnabled val="1"/>
        </dgm:presLayoutVars>
      </dgm:prSet>
      <dgm:spPr/>
    </dgm:pt>
    <dgm:pt modelId="{D2479EC5-2899-9E47-B66A-19CD94514DE4}" type="pres">
      <dgm:prSet presAssocID="{57B3C25D-7D3B-4A44-9853-990627131564}" presName="sibTrans" presStyleCnt="0"/>
      <dgm:spPr/>
    </dgm:pt>
    <dgm:pt modelId="{BF3DD1C5-A347-F24F-B9D6-27AE3A67F9B2}" type="pres">
      <dgm:prSet presAssocID="{486BC64B-22CD-B04C-B285-13C65DA705A7}" presName="composite" presStyleCnt="0"/>
      <dgm:spPr/>
    </dgm:pt>
    <dgm:pt modelId="{B23C387A-4483-0F4C-8B34-E7388A91ACF1}" type="pres">
      <dgm:prSet presAssocID="{486BC64B-22CD-B04C-B285-13C65DA705A7}" presName="bentUpArrow1" presStyleLbl="alignImgPlace1" presStyleIdx="4" presStyleCnt="5"/>
      <dgm:spPr/>
    </dgm:pt>
    <dgm:pt modelId="{FBC56757-5591-8544-B95F-982256D86E91}" type="pres">
      <dgm:prSet presAssocID="{486BC64B-22CD-B04C-B285-13C65DA705A7}" presName="ParentText" presStyleLbl="node1" presStyleIdx="4" presStyleCnt="6">
        <dgm:presLayoutVars>
          <dgm:chMax val="1"/>
          <dgm:chPref val="1"/>
          <dgm:bulletEnabled val="1"/>
        </dgm:presLayoutVars>
      </dgm:prSet>
      <dgm:spPr/>
    </dgm:pt>
    <dgm:pt modelId="{D7FAE82B-EA39-7C42-BF50-7EBF0D6C7CD5}" type="pres">
      <dgm:prSet presAssocID="{486BC64B-22CD-B04C-B285-13C65DA705A7}" presName="ChildText" presStyleLbl="revTx" presStyleIdx="4" presStyleCnt="5">
        <dgm:presLayoutVars>
          <dgm:chMax val="0"/>
          <dgm:chPref val="0"/>
          <dgm:bulletEnabled val="1"/>
        </dgm:presLayoutVars>
      </dgm:prSet>
      <dgm:spPr/>
    </dgm:pt>
    <dgm:pt modelId="{870E40D0-FEFC-0F48-AB44-98297E937B56}" type="pres">
      <dgm:prSet presAssocID="{2EF10860-DF20-1945-8A51-46672ADD67A1}" presName="sibTrans" presStyleCnt="0"/>
      <dgm:spPr/>
    </dgm:pt>
    <dgm:pt modelId="{D98C5DC1-CBFA-5D4C-9F04-9079896EB928}" type="pres">
      <dgm:prSet presAssocID="{8948AD49-CD66-EF42-9609-FC4560911692}" presName="composite" presStyleCnt="0"/>
      <dgm:spPr/>
    </dgm:pt>
    <dgm:pt modelId="{40758605-25F4-2E49-9B48-128D1D6342CB}" type="pres">
      <dgm:prSet presAssocID="{8948AD49-CD66-EF42-9609-FC4560911692}" presName="ParentText" presStyleLbl="node1" presStyleIdx="5" presStyleCnt="6">
        <dgm:presLayoutVars>
          <dgm:chMax val="1"/>
          <dgm:chPref val="1"/>
          <dgm:bulletEnabled val="1"/>
        </dgm:presLayoutVars>
      </dgm:prSet>
      <dgm:spPr/>
    </dgm:pt>
  </dgm:ptLst>
  <dgm:cxnLst>
    <dgm:cxn modelId="{EE39B312-06A9-0F4E-87E8-D53D28B58F05}" type="presOf" srcId="{C3EB325B-FD56-2745-A4BB-6C92399D1A5A}" destId="{B6ECDD00-85DB-6047-AA76-2748B8C02E20}" srcOrd="0" destOrd="0" presId="urn:microsoft.com/office/officeart/2005/8/layout/StepDownProcess"/>
    <dgm:cxn modelId="{B445E342-0DB3-B144-BAE5-83911073B152}" srcId="{86742F09-C7D1-C64D-A7AE-4841A9915790}" destId="{C3EB325B-FD56-2745-A4BB-6C92399D1A5A}" srcOrd="3" destOrd="0" parTransId="{0DD43721-9541-C34A-B9B4-F543346FD6DC}" sibTransId="{57B3C25D-7D3B-4A44-9853-990627131564}"/>
    <dgm:cxn modelId="{66B73E6F-B29B-B14F-BF60-E3CD66C37375}" srcId="{86742F09-C7D1-C64D-A7AE-4841A9915790}" destId="{486BC64B-22CD-B04C-B285-13C65DA705A7}" srcOrd="4" destOrd="0" parTransId="{03FCE2E1-6C15-4A4A-95E2-F2785DE75204}" sibTransId="{2EF10860-DF20-1945-8A51-46672ADD67A1}"/>
    <dgm:cxn modelId="{205A7252-DEFD-514C-A237-67A081E29BF8}" type="presOf" srcId="{9059DD2D-B255-AF45-9A59-5DE3D43A3C38}" destId="{2EFA7B5A-E057-A04A-B41C-CD77E0C4CDCD}" srcOrd="0" destOrd="0" presId="urn:microsoft.com/office/officeart/2005/8/layout/StepDownProcess"/>
    <dgm:cxn modelId="{ADE1FF56-FCF5-2A45-AD8F-A3B5A3EE9670}" type="presOf" srcId="{6D9C39BF-854C-C14D-AAB2-5744CFA8405E}" destId="{7046FB79-EF8C-EF42-B247-0D264B0176D2}" srcOrd="0" destOrd="0" presId="urn:microsoft.com/office/officeart/2005/8/layout/StepDownProcess"/>
    <dgm:cxn modelId="{AE7BB685-2C7D-284A-8D96-C288E37D8E95}" srcId="{86742F09-C7D1-C64D-A7AE-4841A9915790}" destId="{9059DD2D-B255-AF45-9A59-5DE3D43A3C38}" srcOrd="2" destOrd="0" parTransId="{C2E5341C-E831-3B41-B269-C89B9EC0A7C5}" sibTransId="{4EE26B51-B0EF-CC46-A406-E9565D62A3C4}"/>
    <dgm:cxn modelId="{12B2BC9D-C404-DE45-B036-88C0278BE441}" type="presOf" srcId="{86742F09-C7D1-C64D-A7AE-4841A9915790}" destId="{F4935AF0-1733-B144-86DB-8162E117EA67}" srcOrd="0" destOrd="0" presId="urn:microsoft.com/office/officeart/2005/8/layout/StepDownProcess"/>
    <dgm:cxn modelId="{C06F74A4-7614-5546-97CE-1AF0B8974605}" type="presOf" srcId="{486BC64B-22CD-B04C-B285-13C65DA705A7}" destId="{FBC56757-5591-8544-B95F-982256D86E91}" srcOrd="0" destOrd="0" presId="urn:microsoft.com/office/officeart/2005/8/layout/StepDownProcess"/>
    <dgm:cxn modelId="{67FDEFA6-35AC-CA45-ADFA-4A59076E5006}" srcId="{86742F09-C7D1-C64D-A7AE-4841A9915790}" destId="{6D9C39BF-854C-C14D-AAB2-5744CFA8405E}" srcOrd="1" destOrd="0" parTransId="{B725782E-15B2-5F40-8B3A-5E5AA727FD35}" sibTransId="{C2717C49-C57A-AB4E-91BF-B5B962DE816A}"/>
    <dgm:cxn modelId="{C7D22DA7-0299-FC45-AE9A-2B5E84489E8F}" type="presOf" srcId="{8948AD49-CD66-EF42-9609-FC4560911692}" destId="{40758605-25F4-2E49-9B48-128D1D6342CB}" srcOrd="0" destOrd="0" presId="urn:microsoft.com/office/officeart/2005/8/layout/StepDownProcess"/>
    <dgm:cxn modelId="{AD0B0ABD-5D77-F04B-8576-5CEFC10B4060}" type="presOf" srcId="{32AEF53C-3778-9B4F-AE56-A262BF8FDDFC}" destId="{8E219E27-08DA-114C-8FD5-BE249A1FC3DD}" srcOrd="0" destOrd="0" presId="urn:microsoft.com/office/officeart/2005/8/layout/StepDownProcess"/>
    <dgm:cxn modelId="{1A6DE1C0-C647-CA48-8664-ED228206D365}" srcId="{86742F09-C7D1-C64D-A7AE-4841A9915790}" destId="{8948AD49-CD66-EF42-9609-FC4560911692}" srcOrd="5" destOrd="0" parTransId="{6AF72C1D-EAB4-0D4B-8364-8E0793CDDBA1}" sibTransId="{12911775-8B86-5C46-957B-13E973EBE42B}"/>
    <dgm:cxn modelId="{69C2EFC1-FBB9-3049-84F7-DB0748C1708A}" srcId="{86742F09-C7D1-C64D-A7AE-4841A9915790}" destId="{32AEF53C-3778-9B4F-AE56-A262BF8FDDFC}" srcOrd="0" destOrd="0" parTransId="{113E5197-45E5-E946-A692-2C0267745FE0}" sibTransId="{D0F5E856-CC39-E341-ABAE-D92100E210C0}"/>
    <dgm:cxn modelId="{422B9BA5-A8D9-E043-87BC-731960926C94}" type="presParOf" srcId="{F4935AF0-1733-B144-86DB-8162E117EA67}" destId="{5C6A9E8D-EAA9-0E43-9870-CC93C9191143}" srcOrd="0" destOrd="0" presId="urn:microsoft.com/office/officeart/2005/8/layout/StepDownProcess"/>
    <dgm:cxn modelId="{4D359535-4690-A24D-BE27-EA60FF6195D6}" type="presParOf" srcId="{5C6A9E8D-EAA9-0E43-9870-CC93C9191143}" destId="{F97CC5D6-A6CB-F34F-9082-506E82A2D782}" srcOrd="0" destOrd="0" presId="urn:microsoft.com/office/officeart/2005/8/layout/StepDownProcess"/>
    <dgm:cxn modelId="{64954D91-450E-BE47-81DF-EBCA4D08E872}" type="presParOf" srcId="{5C6A9E8D-EAA9-0E43-9870-CC93C9191143}" destId="{8E219E27-08DA-114C-8FD5-BE249A1FC3DD}" srcOrd="1" destOrd="0" presId="urn:microsoft.com/office/officeart/2005/8/layout/StepDownProcess"/>
    <dgm:cxn modelId="{B141C4F0-A878-1645-BF3D-83C544ED0A7B}" type="presParOf" srcId="{5C6A9E8D-EAA9-0E43-9870-CC93C9191143}" destId="{A76A12B4-1B93-FA4A-BD1F-2736C973BF88}" srcOrd="2" destOrd="0" presId="urn:microsoft.com/office/officeart/2005/8/layout/StepDownProcess"/>
    <dgm:cxn modelId="{F8E06302-0634-8545-B867-BE08DD854B4E}" type="presParOf" srcId="{F4935AF0-1733-B144-86DB-8162E117EA67}" destId="{F5948DC7-4B6A-9B40-B4AC-159C12B0FF5C}" srcOrd="1" destOrd="0" presId="urn:microsoft.com/office/officeart/2005/8/layout/StepDownProcess"/>
    <dgm:cxn modelId="{0634C2D1-7921-7743-90FE-282DB9104863}" type="presParOf" srcId="{F4935AF0-1733-B144-86DB-8162E117EA67}" destId="{BE575972-87AF-714E-A8F1-EB23717501D8}" srcOrd="2" destOrd="0" presId="urn:microsoft.com/office/officeart/2005/8/layout/StepDownProcess"/>
    <dgm:cxn modelId="{54EE0DEE-3163-1145-9990-68847776FD81}" type="presParOf" srcId="{BE575972-87AF-714E-A8F1-EB23717501D8}" destId="{65975618-45BB-154E-85CF-C9E0488D8262}" srcOrd="0" destOrd="0" presId="urn:microsoft.com/office/officeart/2005/8/layout/StepDownProcess"/>
    <dgm:cxn modelId="{71C698AE-6052-864E-AD5D-DA8843FE0C0F}" type="presParOf" srcId="{BE575972-87AF-714E-A8F1-EB23717501D8}" destId="{7046FB79-EF8C-EF42-B247-0D264B0176D2}" srcOrd="1" destOrd="0" presId="urn:microsoft.com/office/officeart/2005/8/layout/StepDownProcess"/>
    <dgm:cxn modelId="{E4EF818E-9298-4E42-B413-E6116C0EA064}" type="presParOf" srcId="{BE575972-87AF-714E-A8F1-EB23717501D8}" destId="{1FF1C105-21B6-C049-987D-E13B386335B8}" srcOrd="2" destOrd="0" presId="urn:microsoft.com/office/officeart/2005/8/layout/StepDownProcess"/>
    <dgm:cxn modelId="{0A4DA405-838A-2C42-98EA-2F65D5F3CF45}" type="presParOf" srcId="{F4935AF0-1733-B144-86DB-8162E117EA67}" destId="{7F031F5C-29E1-4244-97D9-E2496B76E839}" srcOrd="3" destOrd="0" presId="urn:microsoft.com/office/officeart/2005/8/layout/StepDownProcess"/>
    <dgm:cxn modelId="{B1DDD315-60FB-2343-BC8E-07954E701760}" type="presParOf" srcId="{F4935AF0-1733-B144-86DB-8162E117EA67}" destId="{0E23A5E7-510F-3E4C-8CDF-51C4C31C0893}" srcOrd="4" destOrd="0" presId="urn:microsoft.com/office/officeart/2005/8/layout/StepDownProcess"/>
    <dgm:cxn modelId="{08368C0E-98E0-CB40-BAF4-1E331D0C4274}" type="presParOf" srcId="{0E23A5E7-510F-3E4C-8CDF-51C4C31C0893}" destId="{B002ABCB-25FA-2A45-8BC5-FF59C2F6F7D5}" srcOrd="0" destOrd="0" presId="urn:microsoft.com/office/officeart/2005/8/layout/StepDownProcess"/>
    <dgm:cxn modelId="{7D511239-DBA5-674C-B4ED-7F6D96677D55}" type="presParOf" srcId="{0E23A5E7-510F-3E4C-8CDF-51C4C31C0893}" destId="{2EFA7B5A-E057-A04A-B41C-CD77E0C4CDCD}" srcOrd="1" destOrd="0" presId="urn:microsoft.com/office/officeart/2005/8/layout/StepDownProcess"/>
    <dgm:cxn modelId="{E8673AEB-ADEB-034C-85E2-E31FB1468909}" type="presParOf" srcId="{0E23A5E7-510F-3E4C-8CDF-51C4C31C0893}" destId="{18C792ED-83E6-034A-AA6C-188A78347EA0}" srcOrd="2" destOrd="0" presId="urn:microsoft.com/office/officeart/2005/8/layout/StepDownProcess"/>
    <dgm:cxn modelId="{26544C5C-4E10-2242-8254-4007C1EE00AC}" type="presParOf" srcId="{F4935AF0-1733-B144-86DB-8162E117EA67}" destId="{16756749-B052-6A49-85A7-03FCF9E0FE58}" srcOrd="5" destOrd="0" presId="urn:microsoft.com/office/officeart/2005/8/layout/StepDownProcess"/>
    <dgm:cxn modelId="{473E449A-813D-C745-BA2C-C19BDC7481DC}" type="presParOf" srcId="{F4935AF0-1733-B144-86DB-8162E117EA67}" destId="{EC458F02-BDEC-8641-BF3D-2F97849F123E}" srcOrd="6" destOrd="0" presId="urn:microsoft.com/office/officeart/2005/8/layout/StepDownProcess"/>
    <dgm:cxn modelId="{ECE228BD-DE9C-0B45-AA28-F1B3C56384A2}" type="presParOf" srcId="{EC458F02-BDEC-8641-BF3D-2F97849F123E}" destId="{A7304C31-EEA4-E74B-9FEC-D811A86B1BF4}" srcOrd="0" destOrd="0" presId="urn:microsoft.com/office/officeart/2005/8/layout/StepDownProcess"/>
    <dgm:cxn modelId="{EF0BC7F3-0A5D-E44E-BB9C-B4898BA28226}" type="presParOf" srcId="{EC458F02-BDEC-8641-BF3D-2F97849F123E}" destId="{B6ECDD00-85DB-6047-AA76-2748B8C02E20}" srcOrd="1" destOrd="0" presId="urn:microsoft.com/office/officeart/2005/8/layout/StepDownProcess"/>
    <dgm:cxn modelId="{BEE1F9D0-1CEC-2440-9C4E-2FAAA758898A}" type="presParOf" srcId="{EC458F02-BDEC-8641-BF3D-2F97849F123E}" destId="{A45D6F3C-FA3F-5C4B-AD19-9ACFCA21115A}" srcOrd="2" destOrd="0" presId="urn:microsoft.com/office/officeart/2005/8/layout/StepDownProcess"/>
    <dgm:cxn modelId="{FC494531-0A82-B748-8E85-B7D326B30684}" type="presParOf" srcId="{F4935AF0-1733-B144-86DB-8162E117EA67}" destId="{D2479EC5-2899-9E47-B66A-19CD94514DE4}" srcOrd="7" destOrd="0" presId="urn:microsoft.com/office/officeart/2005/8/layout/StepDownProcess"/>
    <dgm:cxn modelId="{939D1AF6-4AF5-0E46-A693-3987AB8BAA43}" type="presParOf" srcId="{F4935AF0-1733-B144-86DB-8162E117EA67}" destId="{BF3DD1C5-A347-F24F-B9D6-27AE3A67F9B2}" srcOrd="8" destOrd="0" presId="urn:microsoft.com/office/officeart/2005/8/layout/StepDownProcess"/>
    <dgm:cxn modelId="{C6CCBF9A-8F1C-3E47-BFBC-E106502E0462}" type="presParOf" srcId="{BF3DD1C5-A347-F24F-B9D6-27AE3A67F9B2}" destId="{B23C387A-4483-0F4C-8B34-E7388A91ACF1}" srcOrd="0" destOrd="0" presId="urn:microsoft.com/office/officeart/2005/8/layout/StepDownProcess"/>
    <dgm:cxn modelId="{41F28D3B-640A-264C-AB00-698A4B27B825}" type="presParOf" srcId="{BF3DD1C5-A347-F24F-B9D6-27AE3A67F9B2}" destId="{FBC56757-5591-8544-B95F-982256D86E91}" srcOrd="1" destOrd="0" presId="urn:microsoft.com/office/officeart/2005/8/layout/StepDownProcess"/>
    <dgm:cxn modelId="{57F0C779-631D-6547-8C4E-9AC73C93B91E}" type="presParOf" srcId="{BF3DD1C5-A347-F24F-B9D6-27AE3A67F9B2}" destId="{D7FAE82B-EA39-7C42-BF50-7EBF0D6C7CD5}" srcOrd="2" destOrd="0" presId="urn:microsoft.com/office/officeart/2005/8/layout/StepDownProcess"/>
    <dgm:cxn modelId="{DA1E8D62-89F8-AE4B-BCAD-E839660BCE61}" type="presParOf" srcId="{F4935AF0-1733-B144-86DB-8162E117EA67}" destId="{870E40D0-FEFC-0F48-AB44-98297E937B56}" srcOrd="9" destOrd="0" presId="urn:microsoft.com/office/officeart/2005/8/layout/StepDownProcess"/>
    <dgm:cxn modelId="{DB8990E6-0ACC-474C-81C6-8CB88E25350F}" type="presParOf" srcId="{F4935AF0-1733-B144-86DB-8162E117EA67}" destId="{D98C5DC1-CBFA-5D4C-9F04-9079896EB928}" srcOrd="10" destOrd="0" presId="urn:microsoft.com/office/officeart/2005/8/layout/StepDownProcess"/>
    <dgm:cxn modelId="{BF468A44-7D1D-EB45-BB59-1A4DFA5CE01B}" type="presParOf" srcId="{D98C5DC1-CBFA-5D4C-9F04-9079896EB928}" destId="{40758605-25F4-2E49-9B48-128D1D6342CB}" srcOrd="0" destOrd="0" presId="urn:microsoft.com/office/officeart/2005/8/layout/StepDown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CC5D6-A6CB-F34F-9082-506E82A2D782}">
      <dsp:nvSpPr>
        <dsp:cNvPr id="0" name=""/>
        <dsp:cNvSpPr/>
      </dsp:nvSpPr>
      <dsp:spPr>
        <a:xfrm rot="5400000">
          <a:off x="188705" y="5815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219E27-08DA-114C-8FD5-BE249A1FC3DD}">
      <dsp:nvSpPr>
        <dsp:cNvPr id="0" name=""/>
        <dsp:cNvSpPr/>
      </dsp:nvSpPr>
      <dsp:spPr>
        <a:xfrm>
          <a:off x="33844" y="-66445"/>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Select Zip Code</a:t>
          </a:r>
        </a:p>
      </dsp:txBody>
      <dsp:txXfrm>
        <a:off x="67472" y="-32817"/>
        <a:ext cx="916726" cy="621499"/>
      </dsp:txXfrm>
    </dsp:sp>
    <dsp:sp modelId="{A76A12B4-1B93-FA4A-BD1F-2736C973BF88}">
      <dsp:nvSpPr>
        <dsp:cNvPr id="0" name=""/>
        <dsp:cNvSpPr/>
      </dsp:nvSpPr>
      <dsp:spPr>
        <a:xfrm>
          <a:off x="1017826" y="-756"/>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65975618-45BB-154E-85CF-C9E0488D8262}">
      <dsp:nvSpPr>
        <dsp:cNvPr id="0" name=""/>
        <dsp:cNvSpPr/>
      </dsp:nvSpPr>
      <dsp:spPr>
        <a:xfrm rot="5400000">
          <a:off x="1004531" y="13552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46FB79-EF8C-EF42-B247-0D264B0176D2}">
      <dsp:nvSpPr>
        <dsp:cNvPr id="0" name=""/>
        <dsp:cNvSpPr/>
      </dsp:nvSpPr>
      <dsp:spPr>
        <a:xfrm>
          <a:off x="849669" y="707254"/>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Create Feature &amp; Target Variables</a:t>
          </a:r>
        </a:p>
      </dsp:txBody>
      <dsp:txXfrm>
        <a:off x="883297" y="740882"/>
        <a:ext cx="916726" cy="621499"/>
      </dsp:txXfrm>
    </dsp:sp>
    <dsp:sp modelId="{1FF1C105-21B6-C049-987D-E13B386335B8}">
      <dsp:nvSpPr>
        <dsp:cNvPr id="0" name=""/>
        <dsp:cNvSpPr/>
      </dsp:nvSpPr>
      <dsp:spPr>
        <a:xfrm>
          <a:off x="1833652" y="7729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002ABCB-25FA-2A45-8BC5-FF59C2F6F7D5}">
      <dsp:nvSpPr>
        <dsp:cNvPr id="0" name=""/>
        <dsp:cNvSpPr/>
      </dsp:nvSpPr>
      <dsp:spPr>
        <a:xfrm rot="5400000">
          <a:off x="1820357" y="21289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FA7B5A-E057-A04A-B41C-CD77E0C4CDCD}">
      <dsp:nvSpPr>
        <dsp:cNvPr id="0" name=""/>
        <dsp:cNvSpPr/>
      </dsp:nvSpPr>
      <dsp:spPr>
        <a:xfrm>
          <a:off x="1665495" y="14809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Split into Training and Testing Sets</a:t>
          </a:r>
        </a:p>
      </dsp:txBody>
      <dsp:txXfrm>
        <a:off x="1699123" y="1514581"/>
        <a:ext cx="916726" cy="621499"/>
      </dsp:txXfrm>
    </dsp:sp>
    <dsp:sp modelId="{18C792ED-83E6-034A-AA6C-188A78347EA0}">
      <dsp:nvSpPr>
        <dsp:cNvPr id="0" name=""/>
        <dsp:cNvSpPr/>
      </dsp:nvSpPr>
      <dsp:spPr>
        <a:xfrm>
          <a:off x="2649477" y="15466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A7304C31-EEA4-E74B-9FEC-D811A86B1BF4}">
      <dsp:nvSpPr>
        <dsp:cNvPr id="0" name=""/>
        <dsp:cNvSpPr/>
      </dsp:nvSpPr>
      <dsp:spPr>
        <a:xfrm rot="5400000">
          <a:off x="2636182" y="2902602"/>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ECDD00-85DB-6047-AA76-2748B8C02E20}">
      <dsp:nvSpPr>
        <dsp:cNvPr id="0" name=""/>
        <dsp:cNvSpPr/>
      </dsp:nvSpPr>
      <dsp:spPr>
        <a:xfrm>
          <a:off x="2481321" y="22546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Linear Regression Model</a:t>
          </a:r>
        </a:p>
      </dsp:txBody>
      <dsp:txXfrm>
        <a:off x="2514949" y="2288281"/>
        <a:ext cx="916726" cy="621499"/>
      </dsp:txXfrm>
    </dsp:sp>
    <dsp:sp modelId="{A45D6F3C-FA3F-5C4B-AD19-9ACFCA21115A}">
      <dsp:nvSpPr>
        <dsp:cNvPr id="0" name=""/>
        <dsp:cNvSpPr/>
      </dsp:nvSpPr>
      <dsp:spPr>
        <a:xfrm>
          <a:off x="3465303" y="2320342"/>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B23C387A-4483-0F4C-8B34-E7388A91ACF1}">
      <dsp:nvSpPr>
        <dsp:cNvPr id="0" name=""/>
        <dsp:cNvSpPr/>
      </dsp:nvSpPr>
      <dsp:spPr>
        <a:xfrm rot="5400000">
          <a:off x="3452008" y="3676301"/>
          <a:ext cx="584516" cy="665451"/>
        </a:xfrm>
        <a:prstGeom prst="bentUpArrow">
          <a:avLst>
            <a:gd name="adj1" fmla="val 32840"/>
            <a:gd name="adj2" fmla="val 25000"/>
            <a:gd name="adj3" fmla="val 35780"/>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C56757-5591-8544-B95F-982256D86E91}">
      <dsp:nvSpPr>
        <dsp:cNvPr id="0" name=""/>
        <dsp:cNvSpPr/>
      </dsp:nvSpPr>
      <dsp:spPr>
        <a:xfrm>
          <a:off x="3297146" y="3028353"/>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Model Training</a:t>
          </a:r>
        </a:p>
      </dsp:txBody>
      <dsp:txXfrm>
        <a:off x="3330774" y="3061981"/>
        <a:ext cx="916726" cy="621499"/>
      </dsp:txXfrm>
    </dsp:sp>
    <dsp:sp modelId="{D7FAE82B-EA39-7C42-BF50-7EBF0D6C7CD5}">
      <dsp:nvSpPr>
        <dsp:cNvPr id="0" name=""/>
        <dsp:cNvSpPr/>
      </dsp:nvSpPr>
      <dsp:spPr>
        <a:xfrm>
          <a:off x="4281129" y="3094041"/>
          <a:ext cx="715654" cy="556682"/>
        </a:xfrm>
        <a:prstGeom prst="rect">
          <a:avLst/>
        </a:prstGeom>
        <a:noFill/>
        <a:ln>
          <a:noFill/>
        </a:ln>
        <a:effectLst/>
      </dsp:spPr>
      <dsp:style>
        <a:lnRef idx="0">
          <a:scrgbClr r="0" g="0" b="0"/>
        </a:lnRef>
        <a:fillRef idx="0">
          <a:scrgbClr r="0" g="0" b="0"/>
        </a:fillRef>
        <a:effectRef idx="0">
          <a:scrgbClr r="0" g="0" b="0"/>
        </a:effectRef>
        <a:fontRef idx="minor"/>
      </dsp:style>
    </dsp:sp>
    <dsp:sp modelId="{40758605-25F4-2E49-9B48-128D1D6342CB}">
      <dsp:nvSpPr>
        <dsp:cNvPr id="0" name=""/>
        <dsp:cNvSpPr/>
      </dsp:nvSpPr>
      <dsp:spPr>
        <a:xfrm>
          <a:off x="4112972" y="3802052"/>
          <a:ext cx="983982" cy="688755"/>
        </a:xfrm>
        <a:prstGeom prst="roundRect">
          <a:avLst>
            <a:gd name="adj" fmla="val 166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Prediction</a:t>
          </a:r>
        </a:p>
      </dsp:txBody>
      <dsp:txXfrm>
        <a:off x="4146600" y="3835680"/>
        <a:ext cx="916726" cy="621499"/>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4/7/2022 12:08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31T19:48:29.710"/>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4/7/2022 12:07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204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panose="020B0502040204020203" pitchFamily="34" charset="0"/>
                <a:ea typeface="+mn-ea"/>
                <a:cs typeface="+mn-cs"/>
              </a:rPr>
              <a:t>A linear regression model is an appropriate choice for making numerical predictions, especially when there is linear relation between the features. In our case, since we have multiple features in our dataset, a multiple linear regression model is applicable.</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89909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0" kern="1200" dirty="0">
                <a:solidFill>
                  <a:schemeClr val="tx1"/>
                </a:solidFill>
                <a:effectLst/>
                <a:latin typeface="Segoe UI" panose="020B0502040204020203" pitchFamily="34" charset="0"/>
                <a:ea typeface="+mn-ea"/>
                <a:cs typeface="+mn-cs"/>
              </a:rPr>
              <a:t>Presence of outliers in a dataset can result in a poor model performance. So we utilized boxplots to identify any outliers in our dataset. </a:t>
            </a:r>
          </a:p>
          <a:p>
            <a:pPr fontAlgn="base"/>
            <a:r>
              <a:rPr lang="en-US" sz="882" b="0" kern="1200" dirty="0">
                <a:solidFill>
                  <a:schemeClr val="tx1"/>
                </a:solidFill>
                <a:effectLst/>
                <a:latin typeface="Segoe UI" panose="020B0502040204020203" pitchFamily="34" charset="0"/>
                <a:ea typeface="+mn-ea"/>
                <a:cs typeface="+mn-cs"/>
              </a:rPr>
              <a:t>As illustrated in this image, we did not find any outliers in our dataset.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2849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u="sng" kern="1200" dirty="0">
                <a:solidFill>
                  <a:schemeClr val="tx1"/>
                </a:solidFill>
                <a:effectLst/>
                <a:latin typeface="Segoe UI" panose="020B0502040204020203" pitchFamily="34" charset="0"/>
                <a:ea typeface="+mn-ea"/>
                <a:cs typeface="+mn-cs"/>
              </a:rPr>
              <a:t>Our Feature engineering involved</a:t>
            </a:r>
            <a:r>
              <a:rPr lang="en-US" sz="882" b="0" i="0" u="sng" kern="1200" dirty="0">
                <a:solidFill>
                  <a:schemeClr val="tx1"/>
                </a:solidFill>
                <a:effectLst/>
                <a:latin typeface="Segoe UI" panose="020B0502040204020203" pitchFamily="34" charset="0"/>
                <a:ea typeface="+mn-ea"/>
                <a:cs typeface="+mn-cs"/>
              </a:rPr>
              <a:t> h</a:t>
            </a:r>
            <a:r>
              <a:rPr lang="en-US" sz="882" b="0" i="0" kern="1200" dirty="0">
                <a:solidFill>
                  <a:schemeClr val="tx1"/>
                </a:solidFill>
                <a:effectLst/>
                <a:latin typeface="Segoe UI" panose="020B0502040204020203" pitchFamily="34" charset="0"/>
                <a:ea typeface="+mn-ea"/>
                <a:cs typeface="+mn-cs"/>
              </a:rPr>
              <a:t>andling missing values and Replacing region IDs with Zip codes as discussed during the data transformation part of our presentation.</a:t>
            </a:r>
          </a:p>
          <a:p>
            <a:r>
              <a:rPr lang="en-US" sz="882" b="0" i="0" u="sng" kern="1200" dirty="0">
                <a:solidFill>
                  <a:schemeClr val="tx1"/>
                </a:solidFill>
                <a:effectLst/>
                <a:latin typeface="Segoe UI" panose="020B0502040204020203" pitchFamily="34" charset="0"/>
                <a:ea typeface="+mn-ea"/>
                <a:cs typeface="+mn-cs"/>
              </a:rPr>
              <a:t>For Feature selection</a:t>
            </a:r>
            <a:r>
              <a:rPr lang="en-US" sz="882" b="0" i="0" kern="1200" dirty="0">
                <a:solidFill>
                  <a:schemeClr val="tx1"/>
                </a:solidFill>
                <a:effectLst/>
                <a:latin typeface="Segoe UI" panose="020B0502040204020203" pitchFamily="34" charset="0"/>
                <a:ea typeface="+mn-ea"/>
                <a:cs typeface="+mn-cs"/>
              </a:rPr>
              <a:t>: We created scatter plots for each feature. Based on the these scatter plots, we found all feature variables have a linear relationship with Housing Prices, except for mortgage rates. </a:t>
            </a:r>
          </a:p>
          <a:p>
            <a:r>
              <a:rPr lang="en-US" sz="882" b="0" i="0" kern="1200" dirty="0">
                <a:solidFill>
                  <a:schemeClr val="tx1"/>
                </a:solidFill>
                <a:effectLst/>
                <a:latin typeface="Segoe UI" panose="020B0502040204020203" pitchFamily="34" charset="0"/>
                <a:ea typeface="+mn-ea"/>
                <a:cs typeface="+mn-cs"/>
              </a:rPr>
              <a:t>So we decided to drop Mortgage Rates feature from our dataset.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47896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This slide here has a quick overview of the modeling process. Notice the intercept &amp; coefficients.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4161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To evaluate model performance we calculate several parameters.</a:t>
            </a:r>
          </a:p>
          <a:p>
            <a:r>
              <a:rPr lang="en-US" sz="882" b="0" i="0" kern="1200" dirty="0">
                <a:solidFill>
                  <a:schemeClr val="tx1"/>
                </a:solidFill>
                <a:effectLst/>
                <a:latin typeface="Segoe UI" panose="020B0502040204020203" pitchFamily="34" charset="0"/>
                <a:ea typeface="+mn-ea"/>
                <a:cs typeface="+mn-cs"/>
              </a:rPr>
              <a:t>R2 is the Coefficient of Determination or Goodness of fit.</a:t>
            </a:r>
          </a:p>
          <a:p>
            <a:endParaRPr lang="en-US" dirty="0"/>
          </a:p>
          <a:p>
            <a:r>
              <a:rPr lang="en-US" dirty="0"/>
              <a:t>Since we have multiple features in our dataset, we also want to calculate adjusted R2.</a:t>
            </a:r>
          </a:p>
          <a:p>
            <a:r>
              <a:rPr lang="en-US" dirty="0"/>
              <a:t>As we can see in this example that adjusted R2 is slightly lower than R2.</a:t>
            </a:r>
            <a:br>
              <a:rPr lang="en-US" dirty="0"/>
            </a:br>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MAE is a very simple metric which calculates the absolute difference between actual and predicted values.</a:t>
            </a:r>
          </a:p>
          <a:p>
            <a:r>
              <a:rPr lang="en-US" sz="882" b="0" i="0" kern="1200" dirty="0">
                <a:solidFill>
                  <a:schemeClr val="tx1"/>
                </a:solidFill>
                <a:effectLst/>
                <a:latin typeface="Segoe UI" panose="020B0502040204020203" pitchFamily="34" charset="0"/>
                <a:ea typeface="+mn-ea"/>
                <a:cs typeface="+mn-cs"/>
              </a:rPr>
              <a:t>MSE represents the squared distance between actual and predicted values. we perform squared to avoid the cancellation of negative terms and it is the benefit of MSE</a:t>
            </a:r>
          </a:p>
          <a:p>
            <a:r>
              <a:rPr lang="en-US" sz="882" b="0" i="0" kern="1200" dirty="0">
                <a:solidFill>
                  <a:schemeClr val="tx1"/>
                </a:solidFill>
                <a:effectLst/>
                <a:latin typeface="Segoe UI" panose="020B0502040204020203" pitchFamily="34" charset="0"/>
                <a:ea typeface="+mn-ea"/>
                <a:cs typeface="+mn-cs"/>
              </a:rPr>
              <a:t>RMSE The metric is very helpful when you are developing a model without calling the inputs. In that case, the output will vary on a large scale.</a:t>
            </a:r>
          </a:p>
          <a:p>
            <a:r>
              <a:rPr lang="en-US" sz="882" b="0" i="0" kern="1200" dirty="0">
                <a:solidFill>
                  <a:schemeClr val="tx1"/>
                </a:solidFill>
                <a:effectLst/>
                <a:latin typeface="Segoe UI" panose="020B0502040204020203" pitchFamily="34" charset="0"/>
                <a:ea typeface="+mn-ea"/>
                <a:cs typeface="+mn-cs"/>
              </a:rPr>
              <a:t>To control this situation of RMSE we take the log of calculated RMSE error</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92580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err="1">
                <a:solidFill>
                  <a:schemeClr val="tx1"/>
                </a:solidFill>
                <a:effectLst/>
                <a:latin typeface="Segoe UI" panose="020B0502040204020203" pitchFamily="34" charset="0"/>
                <a:ea typeface="+mn-ea"/>
                <a:cs typeface="+mn-cs"/>
              </a:rPr>
              <a:t>Statsmodels</a:t>
            </a:r>
            <a:r>
              <a:rPr lang="en-US" sz="882" b="0" i="0" kern="1200" dirty="0">
                <a:solidFill>
                  <a:schemeClr val="tx1"/>
                </a:solidFill>
                <a:effectLst/>
                <a:latin typeface="Segoe UI" panose="020B0502040204020203" pitchFamily="34" charset="0"/>
                <a:ea typeface="+mn-ea"/>
                <a:cs typeface="+mn-cs"/>
              </a:rPr>
              <a:t> is </a:t>
            </a:r>
            <a:r>
              <a:rPr lang="en-US" sz="882" b="1" i="0" kern="1200" dirty="0">
                <a:solidFill>
                  <a:schemeClr val="tx1"/>
                </a:solidFill>
                <a:effectLst/>
                <a:latin typeface="Segoe UI" panose="020B0502040204020203" pitchFamily="34" charset="0"/>
                <a:ea typeface="+mn-ea"/>
                <a:cs typeface="+mn-cs"/>
              </a:rPr>
              <a:t>a Python library built specifically for statistics</a:t>
            </a:r>
            <a:r>
              <a:rPr lang="en-US" sz="882" b="0" i="0" kern="1200" dirty="0">
                <a:solidFill>
                  <a:schemeClr val="tx1"/>
                </a:solidFill>
                <a:effectLst/>
                <a:latin typeface="Segoe UI" panose="020B0502040204020203" pitchFamily="34" charset="0"/>
                <a:ea typeface="+mn-ea"/>
                <a:cs typeface="+mn-cs"/>
              </a:rPr>
              <a:t>. We wanted to have all model statistics in one place in tabular format so we used OLS from </a:t>
            </a:r>
            <a:r>
              <a:rPr lang="en-US" sz="882" b="0" i="0" kern="1200" dirty="0" err="1">
                <a:solidFill>
                  <a:schemeClr val="tx1"/>
                </a:solidFill>
                <a:effectLst/>
                <a:latin typeface="Segoe UI" panose="020B0502040204020203" pitchFamily="34" charset="0"/>
                <a:ea typeface="+mn-ea"/>
                <a:cs typeface="+mn-cs"/>
              </a:rPr>
              <a:t>statsmodel</a:t>
            </a:r>
            <a:r>
              <a:rPr lang="en-US" sz="882" b="0" i="0" kern="1200" dirty="0">
                <a:solidFill>
                  <a:schemeClr val="tx1"/>
                </a:solidFill>
                <a:effectLst/>
                <a:latin typeface="Segoe UI" panose="020B0502040204020203" pitchFamily="34" charset="0"/>
                <a:ea typeface="+mn-ea"/>
                <a:cs typeface="+mn-cs"/>
              </a:rPr>
              <a:t>. (OLS) stands for Ordinary Least Squares regression</a:t>
            </a:r>
          </a:p>
          <a:p>
            <a:r>
              <a:rPr lang="en-US" dirty="0"/>
              <a:t>Notice that the coefficients captured in this table match with the coefficients generated by sci-</a:t>
            </a:r>
            <a:r>
              <a:rPr lang="en-US" dirty="0" err="1"/>
              <a:t>kitlearn</a:t>
            </a:r>
            <a:r>
              <a:rPr lang="en-US" dirty="0"/>
              <a:t>  (shown in the modeling process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5750733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say my question is, what would be the housing price in zip code 10001 (which is in NY btw) when average gas price hits $6.69, unemployment rate hits 13.5, interest rates are at 4.5, and the Consumer price index is at 356 points. I can use this model which will predict the housing price to be at $750,321</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98471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 also created a </a:t>
            </a:r>
            <a:r>
              <a:rPr lang="en-US" sz="882" b="1" i="0" kern="1200" dirty="0">
                <a:solidFill>
                  <a:schemeClr val="tx1"/>
                </a:solidFill>
                <a:effectLst/>
                <a:latin typeface="Segoe UI" panose="020B0502040204020203" pitchFamily="34" charset="0"/>
                <a:ea typeface="+mn-ea"/>
                <a:cs typeface="+mn-cs"/>
              </a:rPr>
              <a:t>Graphical User Interface </a:t>
            </a:r>
            <a:r>
              <a:rPr lang="en-US" sz="882" b="0" i="0" kern="1200" dirty="0">
                <a:solidFill>
                  <a:schemeClr val="tx1"/>
                </a:solidFill>
                <a:effectLst/>
                <a:latin typeface="Segoe UI" panose="020B0502040204020203" pitchFamily="34" charset="0"/>
                <a:ea typeface="+mn-ea"/>
                <a:cs typeface="+mn-cs"/>
              </a:rPr>
              <a:t>to visualize the model predictions in a pop up window. This GUI will allow users to input the desired economic factors in order to get predicted housing prices. </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We did this by using </a:t>
            </a:r>
            <a:r>
              <a:rPr lang="en-US" sz="882" b="0" i="0" kern="1200" dirty="0" err="1">
                <a:solidFill>
                  <a:schemeClr val="tx1"/>
                </a:solidFill>
                <a:effectLst/>
                <a:latin typeface="Segoe UI" panose="020B0502040204020203" pitchFamily="34" charset="0"/>
                <a:ea typeface="+mn-ea"/>
                <a:cs typeface="+mn-cs"/>
              </a:rPr>
              <a:t>Tkinter</a:t>
            </a:r>
            <a:r>
              <a:rPr lang="en-US" sz="882" b="0" i="0" kern="1200" dirty="0">
                <a:solidFill>
                  <a:schemeClr val="tx1"/>
                </a:solidFill>
                <a:effectLst/>
                <a:latin typeface="Segoe UI" panose="020B0502040204020203" pitchFamily="34" charset="0"/>
                <a:ea typeface="+mn-ea"/>
                <a:cs typeface="+mn-cs"/>
              </a:rPr>
              <a:t>, which is a standard GUI library for Python. </a:t>
            </a:r>
          </a:p>
          <a:p>
            <a:endParaRPr lang="en-US" dirty="0"/>
          </a:p>
          <a:p>
            <a:r>
              <a:rPr lang="en-US" dirty="0"/>
              <a:t>Once we run the code, we will see this GUI, which includes the output generated by </a:t>
            </a:r>
            <a:r>
              <a:rPr lang="en-US" dirty="0" err="1"/>
              <a:t>sklearn</a:t>
            </a:r>
            <a:r>
              <a:rPr lang="en-US" dirty="0"/>
              <a:t> and the scatter diagrams for the selected Zip code. To bring to your attention that this is the same prediction we saw in the previous slide by using </a:t>
            </a:r>
            <a:r>
              <a:rPr lang="en-US" dirty="0" err="1"/>
              <a:t>model.predict</a:t>
            </a:r>
            <a:r>
              <a:rPr lang="en-US" dirty="0"/>
              <a:t> command.</a:t>
            </a:r>
          </a:p>
          <a:p>
            <a:endParaRPr lang="en-US" dirty="0"/>
          </a:p>
          <a:p>
            <a:r>
              <a:rPr lang="en-US" dirty="0"/>
              <a:t>The live version of this GUI will be presented later during the dashboards and visualization section of this presentation.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37592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Now we would like to talk a little bit about the other machine learning models we considered to solve our problem of housing price prediction.</a:t>
            </a:r>
          </a:p>
          <a:p>
            <a:r>
              <a:rPr lang="en-US" sz="882" b="0" i="0" kern="1200" dirty="0">
                <a:solidFill>
                  <a:schemeClr val="tx1"/>
                </a:solidFill>
                <a:effectLst/>
                <a:latin typeface="Segoe UI" panose="020B0502040204020203" pitchFamily="34" charset="0"/>
                <a:ea typeface="+mn-ea"/>
                <a:cs typeface="+mn-cs"/>
              </a:rPr>
              <a:t>Random forest is a type of supervised learning algorithm that uses ensemble methods (bagging) to solve both regression and classification problems. The algorithm operates by </a:t>
            </a:r>
            <a:r>
              <a:rPr lang="en-US" sz="882" b="1" i="0" kern="1200" dirty="0">
                <a:solidFill>
                  <a:schemeClr val="tx1"/>
                </a:solidFill>
                <a:effectLst/>
                <a:latin typeface="Segoe UI" panose="020B0502040204020203" pitchFamily="34" charset="0"/>
                <a:ea typeface="+mn-ea"/>
                <a:cs typeface="+mn-cs"/>
              </a:rPr>
              <a:t>building a several  decision trees during training and produce the mean or mode of prediction of the individual trees</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When we apply </a:t>
            </a:r>
            <a:r>
              <a:rPr lang="en-US" sz="882" b="0" i="0" kern="1200" dirty="0" err="1">
                <a:solidFill>
                  <a:schemeClr val="tx1"/>
                </a:solidFill>
                <a:effectLst/>
                <a:latin typeface="Segoe UI" panose="020B0502040204020203" pitchFamily="34" charset="0"/>
                <a:ea typeface="+mn-ea"/>
                <a:cs typeface="+mn-cs"/>
              </a:rPr>
              <a:t>RandomForest</a:t>
            </a:r>
            <a:r>
              <a:rPr lang="en-US" sz="882" b="0" i="0" kern="1200" dirty="0">
                <a:solidFill>
                  <a:schemeClr val="tx1"/>
                </a:solidFill>
                <a:effectLst/>
                <a:latin typeface="Segoe UI" panose="020B0502040204020203" pitchFamily="34" charset="0"/>
                <a:ea typeface="+mn-ea"/>
                <a:cs typeface="+mn-cs"/>
              </a:rPr>
              <a:t> Regressor model with a thousand estimators and train the model, the trained model shows a comparison of actual and predicted values, which are quite close as you can see. Then we also ran model evaluation to give us model performance metrics.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68828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comparison of the Multiple linear regression model and Random Forest Regressor. When we compare the evaluation metrics of the two models, shows that the Random Forest performs better. But when we want to predict with the same input parameters, we see that the predictions are very different! It is because  random forest regressor can not extrapolate and will always make predictions less than the maximum value of the datasets that has been trained. </a:t>
            </a:r>
          </a:p>
          <a:p>
            <a:r>
              <a:rPr lang="en-US" dirty="0"/>
              <a:t>So, to summarize, a random forest model is better because decision trees have less chance of overfitting and can provide greater accuracy. </a:t>
            </a:r>
          </a:p>
          <a:p>
            <a:r>
              <a:rPr lang="en-US" dirty="0"/>
              <a:t>We </a:t>
            </a:r>
            <a:r>
              <a:rPr lang="en-US" dirty="0" err="1"/>
              <a:t>canno’t</a:t>
            </a:r>
            <a:r>
              <a:rPr lang="en-US" dirty="0"/>
              <a:t> use this model for this specific problem because it cannot extrapolate.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58400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My name is Paula Thompson and I will be introducing Team Outliers</a:t>
            </a:r>
          </a:p>
          <a:p>
            <a:pPr marL="384432" lvl="1" indent="-171450">
              <a:buFontTx/>
              <a:buChar char="-"/>
            </a:pPr>
            <a:r>
              <a:rPr lang="en-US" dirty="0"/>
              <a:t>Made up of Matt, Ruchi, Kathy and myself</a:t>
            </a:r>
          </a:p>
          <a:p>
            <a:pPr marL="38443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355960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using the linear function in the output to determine MSE (Mean squared error) instead of Accuracy for the Evaluation metrics. We started with lower Epochs number (~50) . In order to improve the model design and parameters, we increased the number of epochs up to 1000.  Seems like loss values decreases with higher Epochs number as you can see in the plot on the right side. For this study, we stop at 1000 epochs. This model still doesn’t meet the performance expectations. It can be because our given datasets are Inappropriate for this model design or insufficient training data. (Having more datasets would be beneficial).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26318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multiple linear regression model using the GUI </a:t>
            </a:r>
            <a:r>
              <a:rPr lang="en-US" dirty="0" err="1"/>
              <a:t>tkinter</a:t>
            </a:r>
            <a:r>
              <a:rPr lang="en-US" dirty="0"/>
              <a:t> python library. </a:t>
            </a:r>
          </a:p>
          <a:p>
            <a:endParaRPr lang="en-US" dirty="0"/>
          </a:p>
          <a:p>
            <a:r>
              <a:rPr lang="en-US" dirty="0"/>
              <a:t>When we run this code, it brings us to a pop up window asking for user input values. We will input the exact same values as we did  before for predictions. Upon entering all the numbers, we click the ‘Predict Housing Price Button’ and we get a prediction highlighted in orange. This number $750,321 is the same what we got before with the </a:t>
            </a:r>
            <a:r>
              <a:rPr lang="en-US" dirty="0" err="1"/>
              <a:t>sklearn</a:t>
            </a:r>
            <a:r>
              <a:rPr lang="en-US" dirty="0"/>
              <a:t> model.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05155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1965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Here you can see ahigh level summary of the various stages of our project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are going to be covering each of these stages in more detail during our presentation </a:t>
            </a:r>
            <a:endParaRPr lang="en-US" sz="1800" dirty="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517697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44896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00"/>
                </a:solidFill>
                <a:effectLst/>
                <a:latin typeface="Segoe UI" panose="020B0502040204020203" pitchFamily="34" charset="0"/>
              </a:rPr>
              <a:t>Our project was focused on creating a machine learning model that predicts housing prices in the United States based on a number of variables including inflation rates, unemployment, rates, gas prices, interest rates and mortgages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33313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The team used a variety of technologies, languages and libraries during the different stages of our project and you can see a comprehensive list of them here </a:t>
            </a:r>
            <a:endParaRPr lang="en-US" sz="1100" dirty="0">
              <a:solidFill>
                <a:srgbClr val="000000"/>
              </a:solidFill>
              <a:effectLst/>
              <a:latin typeface="Calibri" panose="020F0502020204030204" pitchFamily="34" charset="0"/>
            </a:endParaRPr>
          </a:p>
          <a:p>
            <a:pPr marL="742950" lvl="1" indent="-285750" rtl="0" fontAlgn="ctr">
              <a:spcBef>
                <a:spcPts val="0"/>
              </a:spcBef>
              <a:spcAft>
                <a:spcPts val="300"/>
              </a:spcAft>
              <a:buFont typeface="Arial" panose="020B0604020202020204" pitchFamily="34" charset="0"/>
              <a:buChar char="•"/>
            </a:pPr>
            <a:r>
              <a:rPr lang="en-US" sz="850" dirty="0">
                <a:solidFill>
                  <a:srgbClr val="000000"/>
                </a:solidFill>
                <a:effectLst/>
                <a:latin typeface="Segoe UI" panose="020B0502040204020203" pitchFamily="34" charset="0"/>
              </a:rPr>
              <a:t>As we walk through the project you will hear more detail on how some of these tools were used</a:t>
            </a:r>
            <a:endParaRPr lang="en-US" sz="1100" dirty="0">
              <a:solidFill>
                <a:srgbClr val="000000"/>
              </a:solidFill>
              <a:effectLst/>
              <a:latin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909072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300"/>
              </a:spcAft>
              <a:buFont typeface="Arial" panose="020B0604020202020204" pitchFamily="34" charset="0"/>
              <a:buChar char="•"/>
            </a:pPr>
            <a:r>
              <a:rPr lang="en-US" sz="1800" dirty="0">
                <a:solidFill>
                  <a:srgbClr val="000000"/>
                </a:solidFill>
                <a:effectLst/>
                <a:latin typeface="Segoe UI" panose="020B0502040204020203" pitchFamily="34" charset="0"/>
              </a:rPr>
              <a:t>We also pulled data from a variety of sources, including Kaggle as well as a number of government data sources, which we ultimately consolidated into our primary dataset </a:t>
            </a:r>
            <a:endParaRPr lang="en-US" sz="1800" dirty="0">
              <a:solidFill>
                <a:srgbClr val="000000"/>
              </a:solidFill>
              <a:effectLst/>
              <a:latin typeface="Calibri" panose="020F0502020204030204" pitchFamily="34" charset="0"/>
            </a:endParaRPr>
          </a:p>
          <a:p>
            <a:pPr rtl="0" fontAlgn="ctr">
              <a:spcBef>
                <a:spcPts val="0"/>
              </a:spcBef>
              <a:spcAft>
                <a:spcPts val="300"/>
              </a:spcAft>
              <a:buFont typeface="Arial" panose="020B0604020202020204" pitchFamily="34" charset="0"/>
              <a:buChar char="•"/>
            </a:pPr>
            <a:r>
              <a:rPr lang="en-US" sz="1800">
                <a:solidFill>
                  <a:srgbClr val="000000"/>
                </a:solidFill>
                <a:effectLst/>
                <a:latin typeface="Segoe UI" panose="020B0502040204020203" pitchFamily="34" charset="0"/>
              </a:rPr>
              <a:t>With that I will hand it off to Matt to talk more about data transformation and pre-processing. </a:t>
            </a:r>
            <a:endParaRPr lang="en-US" sz="1800">
              <a:solidFill>
                <a:srgbClr val="000000"/>
              </a:solidFill>
              <a:effectLst/>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39704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2D3"/>
                </a:solidFill>
                <a:effectLst/>
                <a:latin typeface="Monaco"/>
              </a:rPr>
              <a:t>Hello everyone, I'm Matt Hardy, and I'll be talking about the data </a:t>
            </a:r>
            <a:r>
              <a:rPr lang="en-US" b="0" i="0" dirty="0" err="1">
                <a:solidFill>
                  <a:srgbClr val="D1D2D3"/>
                </a:solidFill>
                <a:effectLst/>
                <a:latin typeface="Monaco"/>
              </a:rPr>
              <a:t>tranformation</a:t>
            </a:r>
            <a:r>
              <a:rPr lang="en-US" b="0" i="0" dirty="0">
                <a:solidFill>
                  <a:srgbClr val="D1D2D3"/>
                </a:solidFill>
                <a:effectLst/>
                <a:latin typeface="Monaco"/>
              </a:rPr>
              <a:t> process our team used to make our data useful</a:t>
            </a:r>
          </a:p>
          <a:p>
            <a:pPr algn="l"/>
            <a:r>
              <a:rPr lang="en-US" b="0" i="0" dirty="0">
                <a:solidFill>
                  <a:srgbClr val="D1D2D3"/>
                </a:solidFill>
                <a:effectLst/>
                <a:latin typeface="Monaco"/>
              </a:rPr>
              <a:t>for our machine learning model, as well as the Geocoding API we used in order to visualize the data on a map.</a:t>
            </a:r>
          </a:p>
          <a:p>
            <a:pPr algn="l"/>
            <a:r>
              <a:rPr lang="en-US" b="0" i="0" dirty="0">
                <a:solidFill>
                  <a:srgbClr val="D1D2D3"/>
                </a:solidFill>
                <a:effectLst/>
                <a:latin typeface="Monaco"/>
              </a:rPr>
              <a:t>screenshot of original dataset:</a:t>
            </a:r>
          </a:p>
          <a:p>
            <a:pPr algn="l"/>
            <a:r>
              <a:rPr lang="en-US" b="0" i="0" dirty="0">
                <a:solidFill>
                  <a:srgbClr val="D1D2D3"/>
                </a:solidFill>
                <a:effectLst/>
                <a:latin typeface="Monaco"/>
              </a:rPr>
              <a:t>This is our original dataset of housing prices from different areas over the years, which we obtained form Zillow. It covers</a:t>
            </a:r>
          </a:p>
          <a:p>
            <a:pPr algn="l"/>
            <a:r>
              <a:rPr lang="en-US" b="0" i="0" dirty="0">
                <a:solidFill>
                  <a:srgbClr val="D1D2D3"/>
                </a:solidFill>
                <a:effectLst/>
                <a:latin typeface="Monaco"/>
              </a:rPr>
              <a:t>3,728 cities within the US, and ranges from early 2008 all the way to the current month.</a:t>
            </a:r>
          </a:p>
          <a:p>
            <a:pPr algn="l"/>
            <a:r>
              <a:rPr lang="en-US" b="0" i="0" dirty="0">
                <a:solidFill>
                  <a:srgbClr val="D1D2D3"/>
                </a:solidFill>
                <a:effectLst/>
                <a:latin typeface="Monaco"/>
              </a:rPr>
              <a:t>Right away you can see there's some null values here. That's because while all the rows contain SOME data, not all the data begins</a:t>
            </a:r>
          </a:p>
          <a:p>
            <a:pPr algn="l"/>
            <a:r>
              <a:rPr lang="en-US" b="0" i="0" dirty="0">
                <a:solidFill>
                  <a:srgbClr val="D1D2D3"/>
                </a:solidFill>
                <a:effectLst/>
                <a:latin typeface="Monaco"/>
              </a:rPr>
              <a:t>in 2008. We had to shorten our range of years to being in 2001 because if we </a:t>
            </a:r>
            <a:r>
              <a:rPr lang="en-US" b="0" i="0" dirty="0" err="1">
                <a:solidFill>
                  <a:srgbClr val="D1D2D3"/>
                </a:solidFill>
                <a:effectLst/>
                <a:latin typeface="Monaco"/>
              </a:rPr>
              <a:t>elimanated</a:t>
            </a:r>
            <a:r>
              <a:rPr lang="en-US" b="0" i="0" dirty="0">
                <a:solidFill>
                  <a:srgbClr val="D1D2D3"/>
                </a:solidFill>
                <a:effectLst/>
                <a:latin typeface="Monaco"/>
              </a:rPr>
              <a:t> all rows with null values from the</a:t>
            </a:r>
          </a:p>
          <a:p>
            <a:pPr algn="l"/>
            <a:r>
              <a:rPr lang="en-US" b="0" i="0" dirty="0">
                <a:solidFill>
                  <a:srgbClr val="D1D2D3"/>
                </a:solidFill>
                <a:effectLst/>
                <a:latin typeface="Monaco"/>
              </a:rPr>
              <a:t>original, unchanged dataset, we were left with only around 500 cities. Our new range allowed us to used almost 1100.</a:t>
            </a:r>
          </a:p>
          <a:p>
            <a:pPr algn="l"/>
            <a:r>
              <a:rPr lang="en-US" b="0" i="0" dirty="0">
                <a:solidFill>
                  <a:srgbClr val="D1D2D3"/>
                </a:solidFill>
                <a:effectLst/>
                <a:latin typeface="Monaco"/>
              </a:rPr>
              <a:t>notebook 1, transposed framework:</a:t>
            </a:r>
          </a:p>
          <a:p>
            <a:pPr algn="l"/>
            <a:r>
              <a:rPr lang="en-US" b="0" i="0" dirty="0">
                <a:solidFill>
                  <a:srgbClr val="D1D2D3"/>
                </a:solidFill>
                <a:effectLst/>
                <a:latin typeface="Monaco"/>
              </a:rPr>
              <a:t>The next problem we faced was the way our data was shaped. The original dataset was using unique "Region ID's" as an index, the </a:t>
            </a:r>
          </a:p>
          <a:p>
            <a:pPr algn="l"/>
            <a:r>
              <a:rPr lang="en-US" b="0" i="0" dirty="0">
                <a:solidFill>
                  <a:srgbClr val="D1D2D3"/>
                </a:solidFill>
                <a:effectLst/>
                <a:latin typeface="Monaco"/>
              </a:rPr>
              <a:t>first few columns to show a city and state, and then more than a hundred columns representing dates. Each of our other data sets</a:t>
            </a:r>
          </a:p>
          <a:p>
            <a:pPr algn="l"/>
            <a:r>
              <a:rPr lang="en-US" b="0" i="0" dirty="0">
                <a:solidFill>
                  <a:srgbClr val="D1D2D3"/>
                </a:solidFill>
                <a:effectLst/>
                <a:latin typeface="Monaco"/>
              </a:rPr>
              <a:t>used the date as the index, and so we needed to transpose the data so that each city's Region ID was a column header. In our </a:t>
            </a:r>
          </a:p>
          <a:p>
            <a:pPr algn="l"/>
            <a:r>
              <a:rPr lang="en-US" b="0" i="0" dirty="0">
                <a:solidFill>
                  <a:srgbClr val="D1D2D3"/>
                </a:solidFill>
                <a:effectLst/>
                <a:latin typeface="Monaco"/>
              </a:rPr>
              <a:t>early data cleaning, we built a framework for how the data would be transposed once it had gone through the geocoding engine.</a:t>
            </a:r>
          </a:p>
          <a:p>
            <a:pPr algn="l"/>
            <a:r>
              <a:rPr lang="en-US" b="0" i="0" dirty="0">
                <a:solidFill>
                  <a:srgbClr val="D1D2D3"/>
                </a:solidFill>
                <a:effectLst/>
                <a:latin typeface="Monaco"/>
              </a:rPr>
              <a:t>notebook 2, duplicates cell:</a:t>
            </a:r>
          </a:p>
          <a:p>
            <a:pPr algn="l"/>
            <a:r>
              <a:rPr lang="en-US" b="0" i="0" dirty="0">
                <a:solidFill>
                  <a:srgbClr val="D1D2D3"/>
                </a:solidFill>
                <a:effectLst/>
                <a:latin typeface="Monaco"/>
              </a:rPr>
              <a:t>The region ID was used rather than the city name, because some quick coding revealed that we had more than 100 cities with </a:t>
            </a:r>
          </a:p>
          <a:p>
            <a:pPr algn="l"/>
            <a:r>
              <a:rPr lang="en-US" b="0" i="0" dirty="0">
                <a:solidFill>
                  <a:srgbClr val="D1D2D3"/>
                </a:solidFill>
                <a:effectLst/>
                <a:latin typeface="Monaco"/>
              </a:rPr>
              <a:t>identically named counterparts in other states.</a:t>
            </a:r>
          </a:p>
          <a:p>
            <a:pPr algn="l"/>
            <a:r>
              <a:rPr lang="en-US" b="0" i="0" dirty="0">
                <a:solidFill>
                  <a:srgbClr val="D1D2D3"/>
                </a:solidFill>
                <a:effectLst/>
                <a:latin typeface="Monaco"/>
              </a:rPr>
              <a:t>notebook 2, </a:t>
            </a:r>
            <a:r>
              <a:rPr lang="en-US" b="0" i="0" dirty="0" err="1">
                <a:solidFill>
                  <a:srgbClr val="D1D2D3"/>
                </a:solidFill>
                <a:effectLst/>
                <a:latin typeface="Monaco"/>
              </a:rPr>
              <a:t>zipcodes</a:t>
            </a:r>
            <a:r>
              <a:rPr lang="en-US" b="0" i="0" dirty="0">
                <a:solidFill>
                  <a:srgbClr val="D1D2D3"/>
                </a:solidFill>
                <a:effectLst/>
                <a:latin typeface="Monaco"/>
              </a:rPr>
              <a:t> engine:</a:t>
            </a:r>
          </a:p>
          <a:p>
            <a:pPr algn="l"/>
            <a:r>
              <a:rPr lang="en-US" b="0" i="0" dirty="0">
                <a:solidFill>
                  <a:srgbClr val="D1D2D3"/>
                </a:solidFill>
                <a:effectLst/>
                <a:latin typeface="Monaco"/>
              </a:rPr>
              <a:t>Our next issue was that apart from city and state name, no specific geographic information was included in our dataset to facilitate</a:t>
            </a:r>
          </a:p>
          <a:p>
            <a:pPr algn="l"/>
            <a:r>
              <a:rPr lang="en-US" b="0" i="0" dirty="0">
                <a:solidFill>
                  <a:srgbClr val="D1D2D3"/>
                </a:solidFill>
                <a:effectLst/>
                <a:latin typeface="Monaco"/>
              </a:rPr>
              <a:t>visualization of the data on a map. After much experimenting, we decided to use the USZIPCODE python library to pair each location</a:t>
            </a:r>
          </a:p>
          <a:p>
            <a:pPr algn="l"/>
            <a:r>
              <a:rPr lang="en-US" b="0" i="0" dirty="0">
                <a:solidFill>
                  <a:srgbClr val="D1D2D3"/>
                </a:solidFill>
                <a:effectLst/>
                <a:latin typeface="Monaco"/>
              </a:rPr>
              <a:t>with a </a:t>
            </a:r>
            <a:r>
              <a:rPr lang="en-US" b="0" i="0" dirty="0" err="1">
                <a:solidFill>
                  <a:srgbClr val="D1D2D3"/>
                </a:solidFill>
                <a:effectLst/>
                <a:latin typeface="Monaco"/>
              </a:rPr>
              <a:t>zipcode</a:t>
            </a:r>
            <a:r>
              <a:rPr lang="en-US" b="0" i="0" dirty="0">
                <a:solidFill>
                  <a:srgbClr val="D1D2D3"/>
                </a:solidFill>
                <a:effectLst/>
                <a:latin typeface="Monaco"/>
              </a:rPr>
              <a:t>. Many (in fact, most) locations returned more than one </a:t>
            </a:r>
            <a:r>
              <a:rPr lang="en-US" b="0" i="0" dirty="0" err="1">
                <a:solidFill>
                  <a:srgbClr val="D1D2D3"/>
                </a:solidFill>
                <a:effectLst/>
                <a:latin typeface="Monaco"/>
              </a:rPr>
              <a:t>zipcode</a:t>
            </a:r>
            <a:r>
              <a:rPr lang="en-US" b="0" i="0" dirty="0">
                <a:solidFill>
                  <a:srgbClr val="D1D2D3"/>
                </a:solidFill>
                <a:effectLst/>
                <a:latin typeface="Monaco"/>
              </a:rPr>
              <a:t>, so we instructed our code to only keep the first</a:t>
            </a:r>
          </a:p>
          <a:p>
            <a:pPr algn="l"/>
            <a:r>
              <a:rPr lang="en-US" b="0" i="0" dirty="0" err="1">
                <a:solidFill>
                  <a:srgbClr val="D1D2D3"/>
                </a:solidFill>
                <a:effectLst/>
                <a:latin typeface="Monaco"/>
              </a:rPr>
              <a:t>zipcode</a:t>
            </a:r>
            <a:r>
              <a:rPr lang="en-US" b="0" i="0" dirty="0">
                <a:solidFill>
                  <a:srgbClr val="D1D2D3"/>
                </a:solidFill>
                <a:effectLst/>
                <a:latin typeface="Monaco"/>
              </a:rPr>
              <a:t> returned. The library was unable to locate some locations, and so after we processed the zip codes (and eventually</a:t>
            </a:r>
          </a:p>
          <a:p>
            <a:pPr algn="l"/>
            <a:r>
              <a:rPr lang="en-US" b="0" i="0" dirty="0">
                <a:solidFill>
                  <a:srgbClr val="D1D2D3"/>
                </a:solidFill>
                <a:effectLst/>
                <a:latin typeface="Monaco"/>
              </a:rPr>
              <a:t>coordinates) we would use python merges to act as SQL inner joins to keep only the locations for which we had complete data.</a:t>
            </a:r>
          </a:p>
          <a:p>
            <a:pPr algn="l"/>
            <a:r>
              <a:rPr lang="en-US" b="0" i="0" dirty="0">
                <a:solidFill>
                  <a:srgbClr val="D1D2D3"/>
                </a:solidFill>
                <a:effectLst/>
                <a:latin typeface="Monaco"/>
              </a:rPr>
              <a:t>We also added the cities for which location data couldn't be found to a separate dictionary/</a:t>
            </a:r>
            <a:r>
              <a:rPr lang="en-US" b="0" i="0" dirty="0" err="1">
                <a:solidFill>
                  <a:srgbClr val="D1D2D3"/>
                </a:solidFill>
                <a:effectLst/>
                <a:latin typeface="Monaco"/>
              </a:rPr>
              <a:t>dataframe</a:t>
            </a:r>
            <a:r>
              <a:rPr lang="en-US" b="0" i="0" dirty="0">
                <a:solidFill>
                  <a:srgbClr val="D1D2D3"/>
                </a:solidFill>
                <a:effectLst/>
                <a:latin typeface="Monaco"/>
              </a:rPr>
              <a:t> so that we could see exactly</a:t>
            </a:r>
          </a:p>
          <a:p>
            <a:pPr algn="l"/>
            <a:r>
              <a:rPr lang="en-US" b="0" i="0" dirty="0">
                <a:solidFill>
                  <a:srgbClr val="D1D2D3"/>
                </a:solidFill>
                <a:effectLst/>
                <a:latin typeface="Monaco"/>
              </a:rPr>
              <a:t>how much data we were purging from our dataset. We later noticed some duplicate </a:t>
            </a:r>
            <a:r>
              <a:rPr lang="en-US" b="0" i="0" dirty="0" err="1">
                <a:solidFill>
                  <a:srgbClr val="D1D2D3"/>
                </a:solidFill>
                <a:effectLst/>
                <a:latin typeface="Monaco"/>
              </a:rPr>
              <a:t>zipcodes</a:t>
            </a:r>
            <a:r>
              <a:rPr lang="en-US" b="0" i="0" dirty="0">
                <a:solidFill>
                  <a:srgbClr val="D1D2D3"/>
                </a:solidFill>
                <a:effectLst/>
                <a:latin typeface="Monaco"/>
              </a:rPr>
              <a:t> in our final dataset (it seems that some</a:t>
            </a:r>
          </a:p>
          <a:p>
            <a:pPr algn="l"/>
            <a:r>
              <a:rPr lang="en-US" b="0" i="0" dirty="0">
                <a:solidFill>
                  <a:srgbClr val="D1D2D3"/>
                </a:solidFill>
                <a:effectLst/>
                <a:latin typeface="Monaco"/>
              </a:rPr>
              <a:t>suburbs share zip codes without sharing names), and so the code was refactored to exclude duplicates before being pushed back through</a:t>
            </a:r>
          </a:p>
          <a:p>
            <a:pPr algn="l"/>
            <a:r>
              <a:rPr lang="en-US" b="0" i="0" dirty="0">
                <a:solidFill>
                  <a:srgbClr val="D1D2D3"/>
                </a:solidFill>
                <a:effectLst/>
                <a:latin typeface="Monaco"/>
              </a:rPr>
              <a:t>the geocoding engine.</a:t>
            </a:r>
          </a:p>
          <a:p>
            <a:pPr algn="l"/>
            <a:r>
              <a:rPr lang="en-US" b="0" i="0" dirty="0">
                <a:solidFill>
                  <a:srgbClr val="D1D2D3"/>
                </a:solidFill>
                <a:effectLst/>
                <a:latin typeface="Monaco"/>
              </a:rPr>
              <a:t>notebook 3, geocoding:</a:t>
            </a:r>
          </a:p>
          <a:p>
            <a:pPr algn="l"/>
            <a:r>
              <a:rPr lang="en-US" b="0" i="0" dirty="0">
                <a:solidFill>
                  <a:srgbClr val="D1D2D3"/>
                </a:solidFill>
                <a:effectLst/>
                <a:latin typeface="Monaco"/>
              </a:rPr>
              <a:t>once we had our list of cities matched with </a:t>
            </a:r>
            <a:r>
              <a:rPr lang="en-US" b="0" i="0" dirty="0" err="1">
                <a:solidFill>
                  <a:srgbClr val="D1D2D3"/>
                </a:solidFill>
                <a:effectLst/>
                <a:latin typeface="Monaco"/>
              </a:rPr>
              <a:t>zipcodes</a:t>
            </a:r>
            <a:r>
              <a:rPr lang="en-US" b="0" i="0" dirty="0">
                <a:solidFill>
                  <a:srgbClr val="D1D2D3"/>
                </a:solidFill>
                <a:effectLst/>
                <a:latin typeface="Monaco"/>
              </a:rPr>
              <a:t>, we used the </a:t>
            </a:r>
            <a:r>
              <a:rPr lang="en-US" b="0" i="0" dirty="0" err="1">
                <a:solidFill>
                  <a:srgbClr val="D1D2D3"/>
                </a:solidFill>
                <a:effectLst/>
                <a:latin typeface="Monaco"/>
              </a:rPr>
              <a:t>GeoPy</a:t>
            </a:r>
            <a:r>
              <a:rPr lang="en-US" b="0" i="0" dirty="0">
                <a:solidFill>
                  <a:srgbClr val="D1D2D3"/>
                </a:solidFill>
                <a:effectLst/>
                <a:latin typeface="Monaco"/>
              </a:rPr>
              <a:t> python library to launch an API call to </a:t>
            </a:r>
            <a:r>
              <a:rPr lang="en-US" b="0" i="0" dirty="0" err="1">
                <a:solidFill>
                  <a:srgbClr val="D1D2D3"/>
                </a:solidFill>
                <a:effectLst/>
                <a:latin typeface="Monaco"/>
              </a:rPr>
              <a:t>Nominatim</a:t>
            </a:r>
            <a:r>
              <a:rPr lang="en-US" b="0" i="0" dirty="0">
                <a:solidFill>
                  <a:srgbClr val="D1D2D3"/>
                </a:solidFill>
                <a:effectLst/>
                <a:latin typeface="Monaco"/>
              </a:rPr>
              <a:t>, a</a:t>
            </a:r>
          </a:p>
          <a:p>
            <a:pPr algn="l"/>
            <a:r>
              <a:rPr lang="en-US" b="0" i="0" dirty="0">
                <a:solidFill>
                  <a:srgbClr val="D1D2D3"/>
                </a:solidFill>
                <a:effectLst/>
                <a:latin typeface="Monaco"/>
              </a:rPr>
              <a:t>geocoding service. Once again,</a:t>
            </a:r>
          </a:p>
          <a:p>
            <a:pPr algn="l"/>
            <a:r>
              <a:rPr lang="en-US" b="0" i="0" dirty="0">
                <a:solidFill>
                  <a:srgbClr val="D1D2D3"/>
                </a:solidFill>
                <a:effectLst/>
                <a:latin typeface="Monaco"/>
              </a:rPr>
              <a:t>our engine didn't find results for every last location, and so our dataset was again slightly reduced.</a:t>
            </a:r>
          </a:p>
          <a:p>
            <a:pPr algn="l"/>
            <a:r>
              <a:rPr lang="en-US" b="0" i="0" dirty="0">
                <a:solidFill>
                  <a:srgbClr val="D1D2D3"/>
                </a:solidFill>
                <a:effectLst/>
                <a:latin typeface="Monaco"/>
              </a:rPr>
              <a:t>ERD Diagram:</a:t>
            </a:r>
          </a:p>
          <a:p>
            <a:pPr algn="l"/>
            <a:r>
              <a:rPr lang="en-US" b="0" i="0" dirty="0">
                <a:solidFill>
                  <a:srgbClr val="D1D2D3"/>
                </a:solidFill>
                <a:effectLst/>
                <a:latin typeface="Monaco"/>
              </a:rPr>
              <a:t>Our cleaned, non-transposed dataset was fed into a PostgreSQL database alongside our various other datasets and our newly populated</a:t>
            </a:r>
          </a:p>
          <a:p>
            <a:pPr algn="l"/>
            <a:r>
              <a:rPr lang="en-US" b="0" i="0" dirty="0">
                <a:solidFill>
                  <a:srgbClr val="D1D2D3"/>
                </a:solidFill>
                <a:effectLst/>
                <a:latin typeface="Monaco"/>
              </a:rPr>
              <a:t>geolocation dictionary. Though we could have joined the data into our final dataset using SQL inner joins, we decided to use</a:t>
            </a:r>
          </a:p>
          <a:p>
            <a:pPr algn="l"/>
            <a:r>
              <a:rPr lang="en-US" b="0" i="0" dirty="0">
                <a:solidFill>
                  <a:srgbClr val="D1D2D3"/>
                </a:solidFill>
                <a:effectLst/>
                <a:latin typeface="Monaco"/>
              </a:rPr>
              <a:t>python exclusively to do this since it would make the transposition process a bit faster and easier.</a:t>
            </a:r>
          </a:p>
          <a:p>
            <a:pPr algn="l"/>
            <a:r>
              <a:rPr lang="en-US" b="0" i="0" dirty="0">
                <a:solidFill>
                  <a:srgbClr val="D1D2D3"/>
                </a:solidFill>
                <a:effectLst/>
                <a:latin typeface="Monaco"/>
              </a:rPr>
              <a:t>notebook 5:</a:t>
            </a:r>
          </a:p>
          <a:p>
            <a:pPr algn="l"/>
            <a:r>
              <a:rPr lang="en-US" b="0" i="0" dirty="0">
                <a:solidFill>
                  <a:srgbClr val="D1D2D3"/>
                </a:solidFill>
                <a:effectLst/>
                <a:latin typeface="Monaco"/>
              </a:rPr>
              <a:t>The first thing we needed to do before transposing our data was to purge all locations from our original dataset that didn't appear</a:t>
            </a:r>
          </a:p>
          <a:p>
            <a:pPr algn="l"/>
            <a:r>
              <a:rPr lang="en-US" b="0" i="0" dirty="0">
                <a:solidFill>
                  <a:srgbClr val="D1D2D3"/>
                </a:solidFill>
                <a:effectLst/>
                <a:latin typeface="Monaco"/>
              </a:rPr>
              <a:t>in our locations database, which ultimately brought us from 1097 cities down to around 938. This number might change each time</a:t>
            </a:r>
          </a:p>
          <a:p>
            <a:pPr algn="l"/>
            <a:r>
              <a:rPr lang="en-US" b="0" i="0" dirty="0">
                <a:solidFill>
                  <a:srgbClr val="D1D2D3"/>
                </a:solidFill>
                <a:effectLst/>
                <a:latin typeface="Monaco"/>
              </a:rPr>
              <a:t>the </a:t>
            </a:r>
            <a:r>
              <a:rPr lang="en-US" b="0" i="0" dirty="0" err="1">
                <a:solidFill>
                  <a:srgbClr val="D1D2D3"/>
                </a:solidFill>
                <a:effectLst/>
                <a:latin typeface="Monaco"/>
              </a:rPr>
              <a:t>etl</a:t>
            </a:r>
            <a:r>
              <a:rPr lang="en-US" b="0" i="0" dirty="0">
                <a:solidFill>
                  <a:srgbClr val="D1D2D3"/>
                </a:solidFill>
                <a:effectLst/>
                <a:latin typeface="Monaco"/>
              </a:rPr>
              <a:t> scripts are run, since the API call may locate more or fewer coordinates each time. Once the data had been </a:t>
            </a:r>
            <a:r>
              <a:rPr lang="en-US" b="0" i="0" dirty="0" err="1">
                <a:solidFill>
                  <a:srgbClr val="D1D2D3"/>
                </a:solidFill>
                <a:effectLst/>
                <a:latin typeface="Monaco"/>
              </a:rPr>
              <a:t>tranposed</a:t>
            </a:r>
            <a:r>
              <a:rPr lang="en-US" b="0" i="0" dirty="0">
                <a:solidFill>
                  <a:srgbClr val="D1D2D3"/>
                </a:solidFill>
                <a:effectLst/>
                <a:latin typeface="Monaco"/>
              </a:rPr>
              <a:t>,</a:t>
            </a:r>
          </a:p>
          <a:p>
            <a:pPr algn="l"/>
            <a:r>
              <a:rPr lang="en-US" b="0" i="0" dirty="0">
                <a:solidFill>
                  <a:srgbClr val="D1D2D3"/>
                </a:solidFill>
                <a:effectLst/>
                <a:latin typeface="Monaco"/>
              </a:rPr>
              <a:t>with the Zip Codes (rather than region ID's) as column headers, each of our other datasets (inflation, mortgage rates, unemployment</a:t>
            </a:r>
          </a:p>
          <a:p>
            <a:pPr algn="l"/>
            <a:r>
              <a:rPr lang="en-US" b="0" i="0" dirty="0">
                <a:solidFill>
                  <a:srgbClr val="D1D2D3"/>
                </a:solidFill>
                <a:effectLst/>
                <a:latin typeface="Monaco"/>
              </a:rPr>
              <a:t>rates, interest rates, and gas price data) were loaded, cleaned, and then merged as an inner join to the main </a:t>
            </a:r>
            <a:r>
              <a:rPr lang="en-US" b="0" i="0" dirty="0" err="1">
                <a:solidFill>
                  <a:srgbClr val="D1D2D3"/>
                </a:solidFill>
                <a:effectLst/>
                <a:latin typeface="Monaco"/>
              </a:rPr>
              <a:t>dataframe</a:t>
            </a:r>
            <a:r>
              <a:rPr lang="en-US" b="0" i="0" dirty="0">
                <a:solidFill>
                  <a:srgbClr val="D1D2D3"/>
                </a:solidFill>
                <a:effectLst/>
                <a:latin typeface="Monaco"/>
              </a:rPr>
              <a:t>. In most</a:t>
            </a:r>
          </a:p>
          <a:p>
            <a:pPr algn="l"/>
            <a:r>
              <a:rPr lang="en-US" b="0" i="0" dirty="0">
                <a:solidFill>
                  <a:srgbClr val="D1D2D3"/>
                </a:solidFill>
                <a:effectLst/>
                <a:latin typeface="Monaco"/>
              </a:rPr>
              <a:t>cases, the only cleaning that needed to take place was to change the date (the index for each source) to a uniform date-time format.</a:t>
            </a:r>
          </a:p>
          <a:p>
            <a:pPr algn="l"/>
            <a:r>
              <a:rPr lang="en-US" b="0" i="0" dirty="0">
                <a:solidFill>
                  <a:srgbClr val="D1D2D3"/>
                </a:solidFill>
                <a:effectLst/>
                <a:latin typeface="Monaco"/>
              </a:rPr>
              <a:t>At this point, the data was ready to be used in our machine learning model, but we ran into trouble visualizing it in tableau because</a:t>
            </a:r>
          </a:p>
          <a:p>
            <a:pPr algn="l"/>
            <a:r>
              <a:rPr lang="en-US" b="0" i="0" dirty="0">
                <a:solidFill>
                  <a:srgbClr val="D1D2D3"/>
                </a:solidFill>
                <a:effectLst/>
                <a:latin typeface="Monaco"/>
              </a:rPr>
              <a:t>of its extremely wide shape. In the end, we used the Pandas ".melt()" method to create a </a:t>
            </a:r>
            <a:r>
              <a:rPr lang="en-US" b="0" i="0" dirty="0" err="1">
                <a:solidFill>
                  <a:srgbClr val="D1D2D3"/>
                </a:solidFill>
                <a:effectLst/>
                <a:latin typeface="Monaco"/>
              </a:rPr>
              <a:t>looooooooong</a:t>
            </a:r>
            <a:r>
              <a:rPr lang="en-US" b="0" i="0" dirty="0">
                <a:solidFill>
                  <a:srgbClr val="D1D2D3"/>
                </a:solidFill>
                <a:effectLst/>
                <a:latin typeface="Monaco"/>
              </a:rPr>
              <a:t> skinny form of our dataset</a:t>
            </a:r>
          </a:p>
          <a:p>
            <a:pPr algn="l"/>
            <a:r>
              <a:rPr lang="en-US" b="0" i="0" dirty="0">
                <a:solidFill>
                  <a:srgbClr val="D1D2D3"/>
                </a:solidFill>
                <a:effectLst/>
                <a:latin typeface="Monaco"/>
              </a:rPr>
              <a:t>which was only 8 columns wide, but 104,118 rows long. This version of the data was finally something we could use with tableau.</a:t>
            </a:r>
          </a:p>
          <a:p>
            <a:pPr algn="l"/>
            <a:r>
              <a:rPr lang="en-US" b="0" i="0" dirty="0">
                <a:solidFill>
                  <a:srgbClr val="D1D2D3"/>
                </a:solidFill>
                <a:effectLst/>
                <a:latin typeface="Monaco"/>
              </a:rPr>
              <a:t>extracted:</a:t>
            </a:r>
          </a:p>
          <a:p>
            <a:pPr algn="l"/>
            <a:r>
              <a:rPr lang="en-US" b="0" i="0" dirty="0">
                <a:solidFill>
                  <a:srgbClr val="D1D2D3"/>
                </a:solidFill>
                <a:effectLst/>
                <a:latin typeface="Monaco"/>
              </a:rPr>
              <a:t>Our first dataset, obtained from Zillow, contained chronologically formatted housing price data from 3,728 cities in the US,</a:t>
            </a:r>
          </a:p>
          <a:p>
            <a:pPr algn="l"/>
            <a:r>
              <a:rPr lang="en-US" b="0" i="0" dirty="0">
                <a:solidFill>
                  <a:srgbClr val="D1D2D3"/>
                </a:solidFill>
                <a:effectLst/>
                <a:latin typeface="Monaco"/>
              </a:rPr>
              <a:t>spanning a timeframe between early 2008 all the way to the current month. We initially had thought that pairing this massive data</a:t>
            </a:r>
          </a:p>
          <a:p>
            <a:pPr algn="l"/>
            <a:r>
              <a:rPr lang="en-US" b="0" i="0" dirty="0">
                <a:solidFill>
                  <a:srgbClr val="D1D2D3"/>
                </a:solidFill>
                <a:effectLst/>
                <a:latin typeface="Monaco"/>
              </a:rPr>
              <a:t>source with our second dataset, a record of the national Consumer Price Index (all the way back to 1913) would be enough to produce</a:t>
            </a:r>
          </a:p>
          <a:p>
            <a:pPr algn="l"/>
            <a:r>
              <a:rPr lang="en-US" b="0" i="0" dirty="0">
                <a:solidFill>
                  <a:srgbClr val="D1D2D3"/>
                </a:solidFill>
                <a:effectLst/>
                <a:latin typeface="Monaco"/>
              </a:rPr>
              <a:t>our model, but as our project evolved we decided to incorporate other datasets that we felt could improve the accuracy of our</a:t>
            </a:r>
          </a:p>
          <a:p>
            <a:pPr algn="l"/>
            <a:r>
              <a:rPr lang="en-US" b="0" i="0" dirty="0">
                <a:solidFill>
                  <a:srgbClr val="D1D2D3"/>
                </a:solidFill>
                <a:effectLst/>
                <a:latin typeface="Monaco"/>
              </a:rPr>
              <a:t>algorithm.</a:t>
            </a:r>
          </a:p>
          <a:p>
            <a:pPr algn="l"/>
            <a:r>
              <a:rPr lang="en-US" b="0" i="0" dirty="0">
                <a:solidFill>
                  <a:srgbClr val="D1D2D3"/>
                </a:solidFill>
                <a:effectLst/>
                <a:latin typeface="Monaco"/>
              </a:rPr>
              <a:t>Very quickly we realized that there was a problem with our dataset. As you can see in this screenshot, there are many empty cells</a:t>
            </a:r>
          </a:p>
          <a:p>
            <a:pPr algn="l"/>
            <a:r>
              <a:rPr lang="en-US" b="0" i="0" dirty="0">
                <a:solidFill>
                  <a:srgbClr val="D1D2D3"/>
                </a:solidFill>
                <a:effectLst/>
                <a:latin typeface="Monaco"/>
              </a:rPr>
              <a:t>in some of these rows. That's because while each row does contain SOME data, the data for each location didn't necessarily begin</a:t>
            </a:r>
          </a:p>
          <a:p>
            <a:pPr algn="l"/>
            <a:r>
              <a:rPr lang="en-US" b="0" i="0" dirty="0">
                <a:solidFill>
                  <a:srgbClr val="D1D2D3"/>
                </a:solidFill>
                <a:effectLst/>
                <a:latin typeface="Monaco"/>
              </a:rPr>
              <a:t>in 2008. The first time I tasked Pandas with dropping all rows that contained null values, we lost all but around 500 cities, </a:t>
            </a:r>
          </a:p>
          <a:p>
            <a:pPr algn="l"/>
            <a:r>
              <a:rPr lang="en-US" b="0" i="0" dirty="0" err="1">
                <a:solidFill>
                  <a:srgbClr val="D1D2D3"/>
                </a:solidFill>
                <a:effectLst/>
                <a:latin typeface="Monaco"/>
              </a:rPr>
              <a:t>hemorraging</a:t>
            </a:r>
            <a:r>
              <a:rPr lang="en-US" b="0" i="0" dirty="0">
                <a:solidFill>
                  <a:srgbClr val="D1D2D3"/>
                </a:solidFill>
                <a:effectLst/>
                <a:latin typeface="Monaco"/>
              </a:rPr>
              <a:t> some of the largest cities in the process. We decided to narrow the scope of the time-frame in our </a:t>
            </a:r>
            <a:r>
              <a:rPr lang="en-US" b="0" i="0" dirty="0" err="1">
                <a:solidFill>
                  <a:srgbClr val="D1D2D3"/>
                </a:solidFill>
                <a:effectLst/>
                <a:latin typeface="Monaco"/>
              </a:rPr>
              <a:t>datasource</a:t>
            </a:r>
            <a:r>
              <a:rPr lang="en-US" b="0" i="0" dirty="0">
                <a:solidFill>
                  <a:srgbClr val="D1D2D3"/>
                </a:solidFill>
                <a:effectLst/>
                <a:latin typeface="Monaco"/>
              </a:rPr>
              <a:t>, and </a:t>
            </a:r>
          </a:p>
          <a:p>
            <a:pPr algn="l"/>
            <a:r>
              <a:rPr lang="en-US" b="0" i="0" dirty="0">
                <a:solidFill>
                  <a:srgbClr val="D1D2D3"/>
                </a:solidFill>
                <a:effectLst/>
                <a:latin typeface="Monaco"/>
              </a:rPr>
              <a:t>after playing around with a few different starting years, we landed on 2011 because at that point dropping all null values still</a:t>
            </a:r>
          </a:p>
          <a:p>
            <a:pPr algn="l"/>
            <a:r>
              <a:rPr lang="en-US" b="0" i="0" dirty="0">
                <a:solidFill>
                  <a:srgbClr val="D1D2D3"/>
                </a:solidFill>
                <a:effectLst/>
                <a:latin typeface="Monaco"/>
              </a:rPr>
              <a:t>left us with almost 1100 cities, which we felt was enough data points to proceed.</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491911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to share screen after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89312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Hello everyone, I am Ruchi please allow me a moment to share my screen.</a:t>
            </a:r>
          </a:p>
          <a:p>
            <a:r>
              <a:rPr lang="en-US" sz="882" kern="1200" dirty="0">
                <a:solidFill>
                  <a:schemeClr val="tx1"/>
                </a:solidFill>
                <a:effectLst/>
                <a:latin typeface="Segoe UI" panose="020B0502040204020203" pitchFamily="34" charset="0"/>
                <a:ea typeface="+mn-ea"/>
                <a:cs typeface="+mn-cs"/>
              </a:rPr>
              <a:t>I will be talking about our machine learning model which will help us predict the housing prices based on various economic factors across different regions in the United States.</a:t>
            </a:r>
          </a:p>
          <a:p>
            <a:r>
              <a:rPr lang="en-US" sz="882" kern="1200" dirty="0">
                <a:solidFill>
                  <a:schemeClr val="tx1"/>
                </a:solidFill>
                <a:effectLst/>
                <a:latin typeface="Segoe UI" panose="020B0502040204020203" pitchFamily="34" charset="0"/>
                <a:ea typeface="+mn-ea"/>
                <a:cs typeface="+mn-cs"/>
              </a:rPr>
              <a:t>We tried few different models and picked the one which was best fit for our problem</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In our dataset, housing prices is the target variable.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545863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addition to the data transformation done before, we followed additional pre-processing steps prior to initiating the machine learning. Details of preprocessing are included in our model code and the README file on GITHUB.</a:t>
            </a:r>
          </a:p>
          <a:p>
            <a:r>
              <a:rPr lang="en-US" sz="882" kern="1200" dirty="0">
                <a:solidFill>
                  <a:schemeClr val="tx1"/>
                </a:solidFill>
                <a:effectLst/>
                <a:latin typeface="Segoe UI" panose="020B0502040204020203" pitchFamily="34" charset="0"/>
                <a:ea typeface="+mn-ea"/>
                <a:cs typeface="+mn-cs"/>
              </a:rPr>
              <a:t>------------------------------------------------------------------------------</a:t>
            </a:r>
          </a:p>
          <a:p>
            <a:r>
              <a:rPr lang="en-US" sz="882" kern="1200" dirty="0">
                <a:solidFill>
                  <a:schemeClr val="tx1"/>
                </a:solidFill>
                <a:effectLst/>
                <a:latin typeface="Segoe UI" panose="020B0502040204020203" pitchFamily="34" charset="0"/>
                <a:ea typeface="+mn-ea"/>
                <a:cs typeface="+mn-cs"/>
              </a:rPr>
              <a:t>***Like importing dependencies, importing the dataset as a csv file, splitting the data into testing &amp; training datasets, and feature scaling. We decided that the variations in our dataset can be minimized by dividing the housing prices by 1000.</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Since all of our data is numerical we did not need to go through encoding steps.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4/7/2022 12:07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4780991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pexels.com/photo/code-coding-computer-data-57407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diagramColors" Target="../diagrams/colors1.xml"/><Relationship Id="rId11" Type="http://schemas.openxmlformats.org/officeDocument/2006/relationships/image" Target="../media/image37.png"/><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2.xml"/><Relationship Id="rId6" Type="http://schemas.openxmlformats.org/officeDocument/2006/relationships/image" Target="../media/image38.png"/><Relationship Id="rId5" Type="http://schemas.openxmlformats.org/officeDocument/2006/relationships/image" Target="../media/image370.png"/><Relationship Id="rId4" Type="http://schemas.openxmlformats.org/officeDocument/2006/relationships/customXml" Target="../ink/ink1.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63.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public.tableau.com/app/profile/paula.thompson/viz/OutlierProject/Story1?publish=yes" TargetMode="Externa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7.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hyperlink" Target="https://microsoft.sharepoint.com/teams/BrandCentral/Documents/Monoline_icon_guide_and_library_for_PowerPoint.zip"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hyperlink" Target="https://fred.stlouisfed.org/series/FEDFUNDS" TargetMode="External"/><Relationship Id="rId3" Type="http://schemas.openxmlformats.org/officeDocument/2006/relationships/hyperlink" Target="https://www.kaggle.com/c/zillow-prize-1/data" TargetMode="External"/><Relationship Id="rId7" Type="http://schemas.openxmlformats.org/officeDocument/2006/relationships/hyperlink" Target="https://data.oecd.org/unemp/unemployment-rate.htm" TargetMode="External"/><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hyperlink" Target="https://www.fhfa.gov/DataTools/Downloads/Pages/National-Mortgage-Database-Aggregate-Data.aspx" TargetMode="External"/><Relationship Id="rId5" Type="http://schemas.openxmlformats.org/officeDocument/2006/relationships/hyperlink" Target="https://www.eia.gov/dnav/pet/hist/LeafHandler.ashx?n=PET&amp;s=EMD_EPD2D_PTE_R50_DPG&amp;f=W" TargetMode="External"/><Relationship Id="rId4" Type="http://schemas.openxmlformats.org/officeDocument/2006/relationships/hyperlink" Target="https://fred.stlouisfed.org/series/CPIAUCN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871544"/>
            <a:ext cx="4167887" cy="1661993"/>
          </a:xfrm>
        </p:spPr>
        <p:txBody>
          <a:bodyPr/>
          <a:lstStyle/>
          <a:p>
            <a:r>
              <a:rPr lang="en-US"/>
              <a:t>US Housing </a:t>
            </a:r>
            <a:r>
              <a:rPr lang="en-US" dirty="0"/>
              <a:t>Prices Machine Learning Model</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p:txBody>
          <a:bodyPr/>
          <a:lstStyle/>
          <a:p>
            <a:r>
              <a:rPr lang="en-US" dirty="0"/>
              <a:t>Team Outliers</a:t>
            </a:r>
          </a:p>
        </p:txBody>
      </p:sp>
      <p:pic>
        <p:nvPicPr>
          <p:cNvPr id="6" name="Picture Placeholder 5">
            <a:extLst>
              <a:ext uri="{FF2B5EF4-FFF2-40B4-BE49-F238E27FC236}">
                <a16:creationId xmlns:a16="http://schemas.microsoft.com/office/drawing/2014/main" id="{B4BDE2EB-46EE-1D4C-ACC6-469F3C5178D2}"/>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16848" r="16848"/>
          <a:stretch/>
        </p:blipFill>
        <p:spPr>
          <a:xfrm>
            <a:off x="5326063" y="0"/>
            <a:ext cx="6865937" cy="6858000"/>
          </a:xfrm>
        </p:spPr>
      </p:pic>
      <p:sp>
        <p:nvSpPr>
          <p:cNvPr id="4" name="Rectangle 3">
            <a:extLst>
              <a:ext uri="{FF2B5EF4-FFF2-40B4-BE49-F238E27FC236}">
                <a16:creationId xmlns:a16="http://schemas.microsoft.com/office/drawing/2014/main" id="{9FD59A17-0D4E-460D-B8AB-53725E6282BB}"/>
              </a:ext>
            </a:extLst>
          </p:cNvPr>
          <p:cNvSpPr/>
          <p:nvPr/>
        </p:nvSpPr>
        <p:spPr bwMode="auto">
          <a:xfrm>
            <a:off x="223284" y="382772"/>
            <a:ext cx="2232837" cy="76554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9132C-FE85-B64E-92E3-7BAECD66754F}"/>
              </a:ext>
            </a:extLst>
          </p:cNvPr>
          <p:cNvSpPr>
            <a:spLocks noGrp="1"/>
          </p:cNvSpPr>
          <p:nvPr>
            <p:ph type="title"/>
          </p:nvPr>
        </p:nvSpPr>
        <p:spPr/>
        <p:txBody>
          <a:bodyPr/>
          <a:lstStyle/>
          <a:p>
            <a:r>
              <a:rPr lang="en-US" dirty="0"/>
              <a:t>ML: Multiple Linear Regression</a:t>
            </a:r>
          </a:p>
        </p:txBody>
      </p:sp>
      <p:sp>
        <p:nvSpPr>
          <p:cNvPr id="3" name="Content Placeholder 2">
            <a:extLst>
              <a:ext uri="{FF2B5EF4-FFF2-40B4-BE49-F238E27FC236}">
                <a16:creationId xmlns:a16="http://schemas.microsoft.com/office/drawing/2014/main" id="{E36E411E-A04F-7441-A61A-274A8E96EDDC}"/>
              </a:ext>
            </a:extLst>
          </p:cNvPr>
          <p:cNvSpPr>
            <a:spLocks noGrp="1"/>
          </p:cNvSpPr>
          <p:nvPr>
            <p:ph sz="quarter" idx="10"/>
          </p:nvPr>
        </p:nvSpPr>
        <p:spPr>
          <a:xfrm>
            <a:off x="584200" y="1844675"/>
            <a:ext cx="11018838" cy="1378839"/>
          </a:xfrm>
        </p:spPr>
        <p:txBody>
          <a:bodyPr/>
          <a:lstStyle/>
          <a:p>
            <a:pPr marL="457200" indent="-457200">
              <a:buFont typeface="Arial" panose="020B0604020202020204" pitchFamily="34" charset="0"/>
              <a:buChar char="•"/>
            </a:pPr>
            <a:r>
              <a:rPr lang="en-US" dirty="0"/>
              <a:t>Linear relationship between a single dependent continuous variable and more than one independent variables</a:t>
            </a:r>
          </a:p>
          <a:p>
            <a:pPr marL="457200" indent="-457200">
              <a:buFont typeface="Arial" panose="020B0604020202020204" pitchFamily="34" charset="0"/>
              <a:buChar char="•"/>
            </a:pPr>
            <a:r>
              <a:rPr lang="en-US" dirty="0"/>
              <a:t>All variables are quantitative</a:t>
            </a:r>
          </a:p>
        </p:txBody>
      </p:sp>
      <p:pic>
        <p:nvPicPr>
          <p:cNvPr id="1026" name="Picture 2" descr="Day 2: Linear Regression. Regression is a widespread model and… | by Samet  Girgin | PursuitData | Medium">
            <a:extLst>
              <a:ext uri="{FF2B5EF4-FFF2-40B4-BE49-F238E27FC236}">
                <a16:creationId xmlns:a16="http://schemas.microsoft.com/office/drawing/2014/main" id="{2F508847-7555-9842-8416-C707E3ADD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879" y="3429000"/>
            <a:ext cx="6096000" cy="283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3040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5CF1-A205-4041-8C21-0CF5DD3078C4}"/>
              </a:ext>
            </a:extLst>
          </p:cNvPr>
          <p:cNvSpPr>
            <a:spLocks noGrp="1"/>
          </p:cNvSpPr>
          <p:nvPr>
            <p:ph type="title"/>
          </p:nvPr>
        </p:nvSpPr>
        <p:spPr>
          <a:xfrm>
            <a:off x="588263" y="457200"/>
            <a:ext cx="11018520" cy="553998"/>
          </a:xfrm>
        </p:spPr>
        <p:txBody>
          <a:bodyPr/>
          <a:lstStyle/>
          <a:p>
            <a:r>
              <a:rPr lang="en-US" dirty="0"/>
              <a:t>Multiple Linear Regression</a:t>
            </a:r>
          </a:p>
        </p:txBody>
      </p:sp>
      <p:sp>
        <p:nvSpPr>
          <p:cNvPr id="3" name="Content Placeholder 2">
            <a:extLst>
              <a:ext uri="{FF2B5EF4-FFF2-40B4-BE49-F238E27FC236}">
                <a16:creationId xmlns:a16="http://schemas.microsoft.com/office/drawing/2014/main" id="{ADEAB924-FDDE-DA4D-98EB-64432D90C41C}"/>
              </a:ext>
            </a:extLst>
          </p:cNvPr>
          <p:cNvSpPr>
            <a:spLocks noGrp="1"/>
          </p:cNvSpPr>
          <p:nvPr>
            <p:ph sz="quarter" idx="10"/>
          </p:nvPr>
        </p:nvSpPr>
        <p:spPr>
          <a:xfrm>
            <a:off x="584200" y="1844675"/>
            <a:ext cx="11018838" cy="430887"/>
          </a:xfrm>
        </p:spPr>
        <p:txBody>
          <a:bodyPr/>
          <a:lstStyle/>
          <a:p>
            <a:r>
              <a:rPr lang="en-US" dirty="0"/>
              <a:t>Outlier Detection</a:t>
            </a:r>
          </a:p>
        </p:txBody>
      </p:sp>
      <p:sp>
        <p:nvSpPr>
          <p:cNvPr id="7" name="TextBox 6">
            <a:extLst>
              <a:ext uri="{FF2B5EF4-FFF2-40B4-BE49-F238E27FC236}">
                <a16:creationId xmlns:a16="http://schemas.microsoft.com/office/drawing/2014/main" id="{8FA89D03-476C-F64E-AF2F-BF705BCC3773}"/>
              </a:ext>
            </a:extLst>
          </p:cNvPr>
          <p:cNvSpPr txBox="1"/>
          <p:nvPr/>
        </p:nvSpPr>
        <p:spPr>
          <a:xfrm>
            <a:off x="397565" y="5811736"/>
            <a:ext cx="5453929" cy="553998"/>
          </a:xfrm>
          <a:prstGeom prst="rect">
            <a:avLst/>
          </a:prstGeom>
          <a:noFill/>
        </p:spPr>
        <p:txBody>
          <a:bodyPr wrap="none" lIns="0" tIns="0" rIns="0" bIns="0" rtlCol="0">
            <a:spAutoFit/>
          </a:bodyPr>
          <a:lstStyle/>
          <a:p>
            <a:r>
              <a:rPr lang="en-US" sz="1600" dirty="0"/>
              <a:t>Boxplot illustrated that there were no outliers in the datasets</a:t>
            </a:r>
          </a:p>
          <a:p>
            <a:pPr algn="l"/>
            <a:endParaRPr lang="en-US" sz="2000" dirty="0" err="1"/>
          </a:p>
        </p:txBody>
      </p:sp>
      <p:pic>
        <p:nvPicPr>
          <p:cNvPr id="8" name="Picture 7" descr="Shape, square&#10;&#10;Description automatically generated">
            <a:extLst>
              <a:ext uri="{FF2B5EF4-FFF2-40B4-BE49-F238E27FC236}">
                <a16:creationId xmlns:a16="http://schemas.microsoft.com/office/drawing/2014/main" id="{13D5C01C-B2CD-5F4E-AD6F-3BD95A4CE64B}"/>
              </a:ext>
            </a:extLst>
          </p:cNvPr>
          <p:cNvPicPr>
            <a:picLocks noChangeAspect="1"/>
          </p:cNvPicPr>
          <p:nvPr/>
        </p:nvPicPr>
        <p:blipFill>
          <a:blip r:embed="rId3"/>
          <a:stretch>
            <a:fillRect/>
          </a:stretch>
        </p:blipFill>
        <p:spPr>
          <a:xfrm>
            <a:off x="6865813" y="1635899"/>
            <a:ext cx="4740969" cy="4096325"/>
          </a:xfrm>
          <a:prstGeom prst="rect">
            <a:avLst/>
          </a:prstGeom>
          <a:ln>
            <a:solidFill>
              <a:schemeClr val="tx1"/>
            </a:solidFill>
          </a:ln>
        </p:spPr>
      </p:pic>
      <p:pic>
        <p:nvPicPr>
          <p:cNvPr id="9" name="Picture 8">
            <a:extLst>
              <a:ext uri="{FF2B5EF4-FFF2-40B4-BE49-F238E27FC236}">
                <a16:creationId xmlns:a16="http://schemas.microsoft.com/office/drawing/2014/main" id="{33B4FCA3-3A57-2D4B-BC76-8AB120B2E680}"/>
              </a:ext>
            </a:extLst>
          </p:cNvPr>
          <p:cNvPicPr>
            <a:picLocks noChangeAspect="1"/>
          </p:cNvPicPr>
          <p:nvPr/>
        </p:nvPicPr>
        <p:blipFill>
          <a:blip r:embed="rId4"/>
          <a:stretch>
            <a:fillRect/>
          </a:stretch>
        </p:blipFill>
        <p:spPr>
          <a:xfrm>
            <a:off x="456014" y="2324759"/>
            <a:ext cx="5549900" cy="3136900"/>
          </a:xfrm>
          <a:prstGeom prst="rect">
            <a:avLst/>
          </a:prstGeom>
        </p:spPr>
      </p:pic>
    </p:spTree>
    <p:extLst>
      <p:ext uri="{BB962C8B-B14F-4D97-AF65-F5344CB8AC3E}">
        <p14:creationId xmlns:p14="http://schemas.microsoft.com/office/powerpoint/2010/main" val="339546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25A1-EEFD-294F-8BBB-9AB043015B4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Feature Engineering and Selection</a:t>
            </a:r>
          </a:p>
        </p:txBody>
      </p:sp>
      <p:sp>
        <p:nvSpPr>
          <p:cNvPr id="3" name="Content Placeholder 2">
            <a:extLst>
              <a:ext uri="{FF2B5EF4-FFF2-40B4-BE49-F238E27FC236}">
                <a16:creationId xmlns:a16="http://schemas.microsoft.com/office/drawing/2014/main" id="{A5E58BF8-26DD-8448-A5D0-69DC08DF4F37}"/>
              </a:ext>
            </a:extLst>
          </p:cNvPr>
          <p:cNvSpPr>
            <a:spLocks noGrp="1"/>
          </p:cNvSpPr>
          <p:nvPr>
            <p:ph sz="quarter" idx="10"/>
          </p:nvPr>
        </p:nvSpPr>
        <p:spPr>
          <a:xfrm>
            <a:off x="584200" y="1844675"/>
            <a:ext cx="6783944" cy="4912114"/>
          </a:xfrm>
        </p:spPr>
        <p:txBody>
          <a:bodyPr/>
          <a:lstStyle/>
          <a:p>
            <a:r>
              <a:rPr lang="en-US" dirty="0"/>
              <a:t>Feature Engineering – </a:t>
            </a:r>
          </a:p>
          <a:p>
            <a:pPr marL="457200" indent="-457200">
              <a:buFont typeface="Arial" panose="020B0604020202020204" pitchFamily="34" charset="0"/>
              <a:buChar char="•"/>
            </a:pPr>
            <a:r>
              <a:rPr lang="en-US" dirty="0"/>
              <a:t>Finding missing values and removing from dataset</a:t>
            </a:r>
          </a:p>
          <a:p>
            <a:pPr marL="457200" indent="-457200">
              <a:buFont typeface="Arial" panose="020B0604020202020204" pitchFamily="34" charset="0"/>
              <a:buChar char="•"/>
            </a:pPr>
            <a:r>
              <a:rPr lang="en-US" dirty="0"/>
              <a:t>Replacing Region IDs with Zip codes</a:t>
            </a:r>
          </a:p>
          <a:p>
            <a:endParaRPr lang="en-US" dirty="0"/>
          </a:p>
          <a:p>
            <a:r>
              <a:rPr lang="en-US" dirty="0"/>
              <a:t>Feature Selection-</a:t>
            </a:r>
          </a:p>
          <a:p>
            <a:pPr marL="457200" indent="-457200">
              <a:buFont typeface="Arial" panose="020B0604020202020204" pitchFamily="34" charset="0"/>
              <a:buChar char="•"/>
            </a:pPr>
            <a:r>
              <a:rPr lang="en-US" dirty="0"/>
              <a:t>Preparing scatter plots to check linearity</a:t>
            </a:r>
          </a:p>
          <a:p>
            <a:pPr marL="457200" indent="-457200">
              <a:buFont typeface="Arial" panose="020B0604020202020204" pitchFamily="34" charset="0"/>
              <a:buChar char="•"/>
            </a:pPr>
            <a:r>
              <a:rPr lang="en-US" dirty="0"/>
              <a:t>Dropped Mortgage Rates</a:t>
            </a:r>
          </a:p>
          <a:p>
            <a:endParaRPr lang="en-US" dirty="0"/>
          </a:p>
        </p:txBody>
      </p:sp>
      <p:pic>
        <p:nvPicPr>
          <p:cNvPr id="5" name="Picture 4">
            <a:extLst>
              <a:ext uri="{FF2B5EF4-FFF2-40B4-BE49-F238E27FC236}">
                <a16:creationId xmlns:a16="http://schemas.microsoft.com/office/drawing/2014/main" id="{022313F5-0062-2D43-A465-DDF6A787BEBA}"/>
              </a:ext>
            </a:extLst>
          </p:cNvPr>
          <p:cNvPicPr>
            <a:picLocks noChangeAspect="1"/>
          </p:cNvPicPr>
          <p:nvPr/>
        </p:nvPicPr>
        <p:blipFill>
          <a:blip r:embed="rId3"/>
          <a:stretch>
            <a:fillRect/>
          </a:stretch>
        </p:blipFill>
        <p:spPr>
          <a:xfrm>
            <a:off x="8415130" y="1484246"/>
            <a:ext cx="2516739" cy="5337115"/>
          </a:xfrm>
          <a:prstGeom prst="rect">
            <a:avLst/>
          </a:prstGeom>
        </p:spPr>
      </p:pic>
    </p:spTree>
    <p:extLst>
      <p:ext uri="{BB962C8B-B14F-4D97-AF65-F5344CB8AC3E}">
        <p14:creationId xmlns:p14="http://schemas.microsoft.com/office/powerpoint/2010/main" val="2277940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7896E-D700-C443-89BA-E005190825A8}"/>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Modeling Process</a:t>
            </a:r>
          </a:p>
        </p:txBody>
      </p:sp>
      <p:graphicFrame>
        <p:nvGraphicFramePr>
          <p:cNvPr id="4" name="Content Placeholder 3">
            <a:extLst>
              <a:ext uri="{FF2B5EF4-FFF2-40B4-BE49-F238E27FC236}">
                <a16:creationId xmlns:a16="http://schemas.microsoft.com/office/drawing/2014/main" id="{6AC01FB8-4FFC-684E-82A0-AAF132E702FE}"/>
              </a:ext>
            </a:extLst>
          </p:cNvPr>
          <p:cNvGraphicFramePr>
            <a:graphicFrameLocks noGrp="1"/>
          </p:cNvGraphicFramePr>
          <p:nvPr>
            <p:ph sz="quarter" idx="10"/>
            <p:extLst>
              <p:ext uri="{D42A27DB-BD31-4B8C-83A1-F6EECF244321}">
                <p14:modId xmlns:p14="http://schemas.microsoft.com/office/powerpoint/2010/main" val="2424278402"/>
              </p:ext>
            </p:extLst>
          </p:nvPr>
        </p:nvGraphicFramePr>
        <p:xfrm>
          <a:off x="584201" y="1844675"/>
          <a:ext cx="5130799"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EA95B153-603A-2646-9EA0-CD25ABE8F785}"/>
              </a:ext>
            </a:extLst>
          </p:cNvPr>
          <p:cNvGrpSpPr/>
          <p:nvPr/>
        </p:nvGrpSpPr>
        <p:grpSpPr>
          <a:xfrm>
            <a:off x="4329113" y="1816965"/>
            <a:ext cx="7277670" cy="4468633"/>
            <a:chOff x="4329113" y="1816965"/>
            <a:chExt cx="7277670" cy="4468633"/>
          </a:xfrm>
        </p:grpSpPr>
        <p:pic>
          <p:nvPicPr>
            <p:cNvPr id="7" name="Picture 6">
              <a:extLst>
                <a:ext uri="{FF2B5EF4-FFF2-40B4-BE49-F238E27FC236}">
                  <a16:creationId xmlns:a16="http://schemas.microsoft.com/office/drawing/2014/main" id="{4A34C498-9061-2249-A814-2DFEE9A16C8A}"/>
                </a:ext>
              </a:extLst>
            </p:cNvPr>
            <p:cNvPicPr>
              <a:picLocks noChangeAspect="1"/>
            </p:cNvPicPr>
            <p:nvPr/>
          </p:nvPicPr>
          <p:blipFill>
            <a:blip r:embed="rId8"/>
            <a:stretch>
              <a:fillRect/>
            </a:stretch>
          </p:blipFill>
          <p:spPr>
            <a:xfrm>
              <a:off x="4329113" y="1816965"/>
              <a:ext cx="7013576" cy="683716"/>
            </a:xfrm>
            <a:prstGeom prst="rect">
              <a:avLst/>
            </a:prstGeom>
          </p:spPr>
        </p:pic>
        <p:pic>
          <p:nvPicPr>
            <p:cNvPr id="8" name="Picture 7">
              <a:extLst>
                <a:ext uri="{FF2B5EF4-FFF2-40B4-BE49-F238E27FC236}">
                  <a16:creationId xmlns:a16="http://schemas.microsoft.com/office/drawing/2014/main" id="{C3D2665F-491B-004E-B322-BDC4DDC4B788}"/>
                </a:ext>
              </a:extLst>
            </p:cNvPr>
            <p:cNvPicPr>
              <a:picLocks noChangeAspect="1"/>
            </p:cNvPicPr>
            <p:nvPr/>
          </p:nvPicPr>
          <p:blipFill>
            <a:blip r:embed="rId9"/>
            <a:stretch>
              <a:fillRect/>
            </a:stretch>
          </p:blipFill>
          <p:spPr>
            <a:xfrm>
              <a:off x="4950395" y="2335766"/>
              <a:ext cx="6656388" cy="850472"/>
            </a:xfrm>
            <a:prstGeom prst="rect">
              <a:avLst/>
            </a:prstGeom>
          </p:spPr>
        </p:pic>
        <p:pic>
          <p:nvPicPr>
            <p:cNvPr id="9" name="Picture 8">
              <a:extLst>
                <a:ext uri="{FF2B5EF4-FFF2-40B4-BE49-F238E27FC236}">
                  <a16:creationId xmlns:a16="http://schemas.microsoft.com/office/drawing/2014/main" id="{A236ECF1-2ED3-1947-A2A9-928A3E1CA8AD}"/>
                </a:ext>
              </a:extLst>
            </p:cNvPr>
            <p:cNvPicPr>
              <a:picLocks noChangeAspect="1"/>
            </p:cNvPicPr>
            <p:nvPr/>
          </p:nvPicPr>
          <p:blipFill>
            <a:blip r:embed="rId10"/>
            <a:stretch>
              <a:fillRect/>
            </a:stretch>
          </p:blipFill>
          <p:spPr>
            <a:xfrm>
              <a:off x="5472113" y="3257544"/>
              <a:ext cx="5870576" cy="1860286"/>
            </a:xfrm>
            <a:prstGeom prst="rect">
              <a:avLst/>
            </a:prstGeom>
          </p:spPr>
        </p:pic>
        <p:pic>
          <p:nvPicPr>
            <p:cNvPr id="10" name="Picture 9">
              <a:extLst>
                <a:ext uri="{FF2B5EF4-FFF2-40B4-BE49-F238E27FC236}">
                  <a16:creationId xmlns:a16="http://schemas.microsoft.com/office/drawing/2014/main" id="{D9DDE83F-1A5F-B341-B86F-3C4B1D4E7CBD}"/>
                </a:ext>
              </a:extLst>
            </p:cNvPr>
            <p:cNvPicPr>
              <a:picLocks noChangeAspect="1"/>
            </p:cNvPicPr>
            <p:nvPr/>
          </p:nvPicPr>
          <p:blipFill>
            <a:blip r:embed="rId11"/>
            <a:stretch>
              <a:fillRect/>
            </a:stretch>
          </p:blipFill>
          <p:spPr>
            <a:xfrm>
              <a:off x="6017878" y="5032102"/>
              <a:ext cx="5324811" cy="380344"/>
            </a:xfrm>
            <a:prstGeom prst="rect">
              <a:avLst/>
            </a:prstGeom>
          </p:spPr>
        </p:pic>
        <p:pic>
          <p:nvPicPr>
            <p:cNvPr id="12" name="Picture 11">
              <a:extLst>
                <a:ext uri="{FF2B5EF4-FFF2-40B4-BE49-F238E27FC236}">
                  <a16:creationId xmlns:a16="http://schemas.microsoft.com/office/drawing/2014/main" id="{CAFC1BBF-BE84-5043-A9FF-9ACEFAE80842}"/>
                </a:ext>
              </a:extLst>
            </p:cNvPr>
            <p:cNvPicPr>
              <a:picLocks noChangeAspect="1"/>
            </p:cNvPicPr>
            <p:nvPr/>
          </p:nvPicPr>
          <p:blipFill>
            <a:blip r:embed="rId12"/>
            <a:stretch>
              <a:fillRect/>
            </a:stretch>
          </p:blipFill>
          <p:spPr>
            <a:xfrm>
              <a:off x="7172325" y="5341938"/>
              <a:ext cx="4238458" cy="719552"/>
            </a:xfrm>
            <a:prstGeom prst="rect">
              <a:avLst/>
            </a:prstGeom>
          </p:spPr>
        </p:pic>
        <p:pic>
          <p:nvPicPr>
            <p:cNvPr id="13" name="Picture 12">
              <a:extLst>
                <a:ext uri="{FF2B5EF4-FFF2-40B4-BE49-F238E27FC236}">
                  <a16:creationId xmlns:a16="http://schemas.microsoft.com/office/drawing/2014/main" id="{951FB469-4E1C-CE46-A2AB-D986804B04CF}"/>
                </a:ext>
              </a:extLst>
            </p:cNvPr>
            <p:cNvPicPr>
              <a:picLocks noChangeAspect="1"/>
            </p:cNvPicPr>
            <p:nvPr/>
          </p:nvPicPr>
          <p:blipFill>
            <a:blip r:embed="rId13"/>
            <a:stretch>
              <a:fillRect/>
            </a:stretch>
          </p:blipFill>
          <p:spPr>
            <a:xfrm>
              <a:off x="8097675" y="5972216"/>
              <a:ext cx="3310097" cy="313382"/>
            </a:xfrm>
            <a:prstGeom prst="rect">
              <a:avLst/>
            </a:prstGeom>
          </p:spPr>
        </p:pic>
        <p:sp>
          <p:nvSpPr>
            <p:cNvPr id="5" name="Rectangle 4">
              <a:extLst>
                <a:ext uri="{FF2B5EF4-FFF2-40B4-BE49-F238E27FC236}">
                  <a16:creationId xmlns:a16="http://schemas.microsoft.com/office/drawing/2014/main" id="{AD02611D-671E-9C42-9008-B236186EC90B}"/>
                </a:ext>
              </a:extLst>
            </p:cNvPr>
            <p:cNvSpPr/>
            <p:nvPr/>
          </p:nvSpPr>
          <p:spPr bwMode="auto">
            <a:xfrm>
              <a:off x="7245100" y="5354638"/>
              <a:ext cx="4162672" cy="617578"/>
            </a:xfrm>
            <a:prstGeom prst="rect">
              <a:avLst/>
            </a:prstGeom>
            <a:noFill/>
            <a:ln w="2222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771702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65066-D180-2B41-8721-199C9CF7308D}"/>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B9BFE57A-902D-CD4B-8E91-83DBD92A2ECF}"/>
              </a:ext>
            </a:extLst>
          </p:cNvPr>
          <p:cNvSpPr>
            <a:spLocks noGrp="1"/>
          </p:cNvSpPr>
          <p:nvPr>
            <p:ph sz="quarter" idx="10"/>
          </p:nvPr>
        </p:nvSpPr>
        <p:spPr>
          <a:xfrm>
            <a:off x="588263" y="2184399"/>
            <a:ext cx="4729922" cy="2708434"/>
          </a:xfrm>
        </p:spPr>
        <p:txBody>
          <a:bodyPr/>
          <a:lstStyle/>
          <a:p>
            <a:pPr marL="457200" indent="-457200">
              <a:buFont typeface="Arial" panose="020B0604020202020204" pitchFamily="34" charset="0"/>
              <a:buChar char="•"/>
            </a:pPr>
            <a:r>
              <a:rPr lang="en-US" sz="2200" dirty="0"/>
              <a:t>Mean Absolute Error (MAE)</a:t>
            </a:r>
          </a:p>
          <a:p>
            <a:pPr marL="457200" indent="-457200">
              <a:buFont typeface="Arial" panose="020B0604020202020204" pitchFamily="34" charset="0"/>
              <a:buChar char="•"/>
            </a:pPr>
            <a:r>
              <a:rPr lang="en-US" sz="2200" dirty="0"/>
              <a:t>Mean Squared Error (MSE)</a:t>
            </a:r>
          </a:p>
          <a:p>
            <a:pPr marL="457200" indent="-457200">
              <a:buFont typeface="Arial" panose="020B0604020202020204" pitchFamily="34" charset="0"/>
              <a:buChar char="•"/>
            </a:pPr>
            <a:r>
              <a:rPr lang="en-US" sz="2200" dirty="0"/>
              <a:t>Root Mean Squared Error (RMSE)</a:t>
            </a:r>
          </a:p>
          <a:p>
            <a:pPr marL="457200" indent="-457200">
              <a:buFont typeface="Arial" panose="020B0604020202020204" pitchFamily="34" charset="0"/>
              <a:buChar char="•"/>
            </a:pPr>
            <a:r>
              <a:rPr lang="en-US" sz="2200" dirty="0"/>
              <a:t>Root Mean Squared Log Error (RMSLE)</a:t>
            </a:r>
          </a:p>
          <a:p>
            <a:pPr marL="457200" indent="-457200">
              <a:buFont typeface="Arial" panose="020B0604020202020204" pitchFamily="34" charset="0"/>
              <a:buChar char="•"/>
            </a:pPr>
            <a:r>
              <a:rPr lang="en-US" sz="2200" dirty="0"/>
              <a:t>R Squared (R2)</a:t>
            </a:r>
          </a:p>
          <a:p>
            <a:pPr marL="457200" indent="-457200">
              <a:buFont typeface="Arial" panose="020B0604020202020204" pitchFamily="34" charset="0"/>
              <a:buChar char="•"/>
            </a:pPr>
            <a:r>
              <a:rPr lang="en-US" sz="2200" dirty="0"/>
              <a:t>Adjusted R Squared (Adj R2)</a:t>
            </a:r>
          </a:p>
        </p:txBody>
      </p:sp>
      <p:pic>
        <p:nvPicPr>
          <p:cNvPr id="5" name="Picture 4">
            <a:extLst>
              <a:ext uri="{FF2B5EF4-FFF2-40B4-BE49-F238E27FC236}">
                <a16:creationId xmlns:a16="http://schemas.microsoft.com/office/drawing/2014/main" id="{3192F947-4082-6441-AA05-185DD7DE09F2}"/>
              </a:ext>
            </a:extLst>
          </p:cNvPr>
          <p:cNvPicPr>
            <a:picLocks noChangeAspect="1"/>
          </p:cNvPicPr>
          <p:nvPr/>
        </p:nvPicPr>
        <p:blipFill>
          <a:blip r:embed="rId3"/>
          <a:stretch>
            <a:fillRect/>
          </a:stretch>
        </p:blipFill>
        <p:spPr>
          <a:xfrm>
            <a:off x="5915338" y="1572514"/>
            <a:ext cx="5560822" cy="1926131"/>
          </a:xfrm>
          <a:prstGeom prst="rect">
            <a:avLst/>
          </a:prstGeom>
        </p:spPr>
      </p:pic>
      <p:pic>
        <p:nvPicPr>
          <p:cNvPr id="6" name="Picture 5">
            <a:extLst>
              <a:ext uri="{FF2B5EF4-FFF2-40B4-BE49-F238E27FC236}">
                <a16:creationId xmlns:a16="http://schemas.microsoft.com/office/drawing/2014/main" id="{BB5EB614-ACBD-8A46-9B46-B96AEEAD7423}"/>
              </a:ext>
            </a:extLst>
          </p:cNvPr>
          <p:cNvPicPr>
            <a:picLocks noChangeAspect="1"/>
          </p:cNvPicPr>
          <p:nvPr/>
        </p:nvPicPr>
        <p:blipFill>
          <a:blip r:embed="rId4"/>
          <a:stretch>
            <a:fillRect/>
          </a:stretch>
        </p:blipFill>
        <p:spPr>
          <a:xfrm>
            <a:off x="5915338" y="3697732"/>
            <a:ext cx="4913937" cy="1423162"/>
          </a:xfrm>
          <a:prstGeom prst="rect">
            <a:avLst/>
          </a:prstGeom>
        </p:spPr>
      </p:pic>
    </p:spTree>
    <p:extLst>
      <p:ext uri="{BB962C8B-B14F-4D97-AF65-F5344CB8AC3E}">
        <p14:creationId xmlns:p14="http://schemas.microsoft.com/office/powerpoint/2010/main" val="3585510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BB07D-ACDC-414F-A489-E3425654C8CB}"/>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822D6600-890A-904A-B624-C9581448E53A}"/>
              </a:ext>
            </a:extLst>
          </p:cNvPr>
          <p:cNvSpPr>
            <a:spLocks noGrp="1"/>
          </p:cNvSpPr>
          <p:nvPr>
            <p:ph sz="quarter" idx="10"/>
          </p:nvPr>
        </p:nvSpPr>
        <p:spPr>
          <a:xfrm>
            <a:off x="584200" y="1844675"/>
            <a:ext cx="11018838" cy="1465016"/>
          </a:xfrm>
        </p:spPr>
        <p:txBody>
          <a:bodyPr/>
          <a:lstStyle/>
          <a:p>
            <a:r>
              <a:rPr lang="en-US" dirty="0"/>
              <a:t>Using </a:t>
            </a:r>
            <a:r>
              <a:rPr lang="en-US" dirty="0" err="1"/>
              <a:t>statsmodel</a:t>
            </a:r>
            <a:r>
              <a:rPr lang="en-US" dirty="0"/>
              <a:t> Python library (OLS function)</a:t>
            </a:r>
          </a:p>
          <a:p>
            <a:endParaRPr lang="en-US" dirty="0"/>
          </a:p>
          <a:p>
            <a:endParaRPr lang="en-US" dirty="0"/>
          </a:p>
        </p:txBody>
      </p:sp>
      <p:pic>
        <p:nvPicPr>
          <p:cNvPr id="5" name="Picture 4">
            <a:extLst>
              <a:ext uri="{FF2B5EF4-FFF2-40B4-BE49-F238E27FC236}">
                <a16:creationId xmlns:a16="http://schemas.microsoft.com/office/drawing/2014/main" id="{B71FB147-C55F-D046-A5E8-2C40753F7299}"/>
              </a:ext>
            </a:extLst>
          </p:cNvPr>
          <p:cNvPicPr>
            <a:picLocks noChangeAspect="1"/>
          </p:cNvPicPr>
          <p:nvPr/>
        </p:nvPicPr>
        <p:blipFill>
          <a:blip r:embed="rId3"/>
          <a:stretch>
            <a:fillRect/>
          </a:stretch>
        </p:blipFill>
        <p:spPr>
          <a:xfrm>
            <a:off x="584200" y="2334830"/>
            <a:ext cx="6852493" cy="4099075"/>
          </a:xfrm>
          <a:prstGeom prst="rect">
            <a:avLst/>
          </a:prstGeom>
        </p:spPr>
      </p:pic>
      <p:sp>
        <p:nvSpPr>
          <p:cNvPr id="12" name="Rectangle 11">
            <a:extLst>
              <a:ext uri="{FF2B5EF4-FFF2-40B4-BE49-F238E27FC236}">
                <a16:creationId xmlns:a16="http://schemas.microsoft.com/office/drawing/2014/main" id="{B6239BA6-1A0D-5C4B-9043-87357CDEB9D3}"/>
              </a:ext>
            </a:extLst>
          </p:cNvPr>
          <p:cNvSpPr/>
          <p:nvPr/>
        </p:nvSpPr>
        <p:spPr bwMode="auto">
          <a:xfrm>
            <a:off x="2030136" y="4546833"/>
            <a:ext cx="926982" cy="1149292"/>
          </a:xfrm>
          <a:prstGeom prst="rect">
            <a:avLst/>
          </a:prstGeom>
          <a:noFill/>
          <a:ln w="50800" cmpd="sng">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2333EB1-17AA-F14C-AA34-0335B7597208}"/>
                  </a:ext>
                </a:extLst>
              </p14:cNvPr>
              <p14:cNvContentPartPr/>
              <p14:nvPr/>
            </p14:nvContentPartPr>
            <p14:xfrm>
              <a:off x="2251813" y="4626898"/>
              <a:ext cx="360" cy="360"/>
            </p14:xfrm>
          </p:contentPart>
        </mc:Choice>
        <mc:Fallback xmlns="">
          <p:pic>
            <p:nvPicPr>
              <p:cNvPr id="13" name="Ink 12">
                <a:extLst>
                  <a:ext uri="{FF2B5EF4-FFF2-40B4-BE49-F238E27FC236}">
                    <a16:creationId xmlns:a16="http://schemas.microsoft.com/office/drawing/2014/main" id="{12333EB1-17AA-F14C-AA34-0335B7597208}"/>
                  </a:ext>
                </a:extLst>
              </p:cNvPr>
              <p:cNvPicPr/>
              <p:nvPr/>
            </p:nvPicPr>
            <p:blipFill>
              <a:blip r:embed="rId5"/>
              <a:stretch>
                <a:fillRect/>
              </a:stretch>
            </p:blipFill>
            <p:spPr>
              <a:xfrm>
                <a:off x="2242813" y="4617898"/>
                <a:ext cx="18000" cy="18000"/>
              </a:xfrm>
              <a:prstGeom prst="rect">
                <a:avLst/>
              </a:prstGeom>
            </p:spPr>
          </p:pic>
        </mc:Fallback>
      </mc:AlternateContent>
      <p:pic>
        <p:nvPicPr>
          <p:cNvPr id="14" name="Picture 13">
            <a:extLst>
              <a:ext uri="{FF2B5EF4-FFF2-40B4-BE49-F238E27FC236}">
                <a16:creationId xmlns:a16="http://schemas.microsoft.com/office/drawing/2014/main" id="{BF565BD2-6219-5943-9E38-F7DD9537D277}"/>
              </a:ext>
            </a:extLst>
          </p:cNvPr>
          <p:cNvPicPr>
            <a:picLocks noChangeAspect="1"/>
          </p:cNvPicPr>
          <p:nvPr/>
        </p:nvPicPr>
        <p:blipFill>
          <a:blip r:embed="rId6"/>
          <a:stretch>
            <a:fillRect/>
          </a:stretch>
        </p:blipFill>
        <p:spPr>
          <a:xfrm>
            <a:off x="6408490" y="2720496"/>
            <a:ext cx="5461000" cy="927100"/>
          </a:xfrm>
          <a:prstGeom prst="rect">
            <a:avLst/>
          </a:prstGeom>
          <a:ln w="47625">
            <a:solidFill>
              <a:srgbClr val="D83B01"/>
            </a:solidFill>
          </a:ln>
        </p:spPr>
      </p:pic>
    </p:spTree>
    <p:extLst>
      <p:ext uri="{BB962C8B-B14F-4D97-AF65-F5344CB8AC3E}">
        <p14:creationId xmlns:p14="http://schemas.microsoft.com/office/powerpoint/2010/main" val="2987213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4445-6FA8-0F45-8693-CDC0EEA10D13}"/>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Model Evaluation</a:t>
            </a:r>
          </a:p>
        </p:txBody>
      </p:sp>
      <p:sp>
        <p:nvSpPr>
          <p:cNvPr id="3" name="Content Placeholder 2">
            <a:extLst>
              <a:ext uri="{FF2B5EF4-FFF2-40B4-BE49-F238E27FC236}">
                <a16:creationId xmlns:a16="http://schemas.microsoft.com/office/drawing/2014/main" id="{E09C4E02-3D24-214A-BDDE-32596DA7EA9B}"/>
              </a:ext>
            </a:extLst>
          </p:cNvPr>
          <p:cNvSpPr>
            <a:spLocks noGrp="1"/>
          </p:cNvSpPr>
          <p:nvPr>
            <p:ph sz="quarter" idx="10"/>
          </p:nvPr>
        </p:nvSpPr>
        <p:spPr>
          <a:xfrm>
            <a:off x="584200" y="1844675"/>
            <a:ext cx="11018838" cy="1378839"/>
          </a:xfrm>
        </p:spPr>
        <p:txBody>
          <a:bodyPr/>
          <a:lstStyle/>
          <a:p>
            <a:r>
              <a:rPr lang="en-US" dirty="0"/>
              <a:t>Providing desired inputs for features and predicting housing prices in zip code 10001 </a:t>
            </a:r>
          </a:p>
          <a:p>
            <a:endParaRPr lang="en-US" dirty="0"/>
          </a:p>
        </p:txBody>
      </p:sp>
      <p:pic>
        <p:nvPicPr>
          <p:cNvPr id="4" name="Picture 3">
            <a:extLst>
              <a:ext uri="{FF2B5EF4-FFF2-40B4-BE49-F238E27FC236}">
                <a16:creationId xmlns:a16="http://schemas.microsoft.com/office/drawing/2014/main" id="{A44D5D83-82F6-5F45-B071-C50DB3180576}"/>
              </a:ext>
            </a:extLst>
          </p:cNvPr>
          <p:cNvPicPr>
            <a:picLocks noChangeAspect="1"/>
          </p:cNvPicPr>
          <p:nvPr/>
        </p:nvPicPr>
        <p:blipFill>
          <a:blip r:embed="rId3"/>
          <a:stretch>
            <a:fillRect/>
          </a:stretch>
        </p:blipFill>
        <p:spPr>
          <a:xfrm>
            <a:off x="584200" y="2774674"/>
            <a:ext cx="9283700" cy="2819400"/>
          </a:xfrm>
          <a:prstGeom prst="rect">
            <a:avLst/>
          </a:prstGeom>
        </p:spPr>
      </p:pic>
    </p:spTree>
    <p:extLst>
      <p:ext uri="{BB962C8B-B14F-4D97-AF65-F5344CB8AC3E}">
        <p14:creationId xmlns:p14="http://schemas.microsoft.com/office/powerpoint/2010/main" val="1214077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EE8A0-C268-5044-A56F-472AA203E3EE}"/>
              </a:ext>
            </a:extLst>
          </p:cNvPr>
          <p:cNvSpPr>
            <a:spLocks noGrp="1"/>
          </p:cNvSpPr>
          <p:nvPr>
            <p:ph type="title"/>
          </p:nvPr>
        </p:nvSpPr>
        <p:spPr>
          <a:xfrm>
            <a:off x="588263" y="180201"/>
            <a:ext cx="11018520" cy="1107996"/>
          </a:xfrm>
        </p:spPr>
        <p:txBody>
          <a:bodyPr/>
          <a:lstStyle/>
          <a:p>
            <a:r>
              <a:rPr lang="en-US" dirty="0"/>
              <a:t>ML: Multiple Linear Regression</a:t>
            </a:r>
            <a:br>
              <a:rPr lang="en-US" dirty="0"/>
            </a:br>
            <a:r>
              <a:rPr lang="en-US" dirty="0"/>
              <a:t>Graphical User Interface (GUI)</a:t>
            </a:r>
          </a:p>
        </p:txBody>
      </p:sp>
      <p:sp>
        <p:nvSpPr>
          <p:cNvPr id="3" name="Content Placeholder 2">
            <a:extLst>
              <a:ext uri="{FF2B5EF4-FFF2-40B4-BE49-F238E27FC236}">
                <a16:creationId xmlns:a16="http://schemas.microsoft.com/office/drawing/2014/main" id="{739A110A-BA7D-DA4B-84A7-8C87764DFA93}"/>
              </a:ext>
            </a:extLst>
          </p:cNvPr>
          <p:cNvSpPr>
            <a:spLocks noGrp="1"/>
          </p:cNvSpPr>
          <p:nvPr>
            <p:ph sz="quarter" idx="10"/>
          </p:nvPr>
        </p:nvSpPr>
        <p:spPr>
          <a:xfrm>
            <a:off x="584200" y="1844675"/>
            <a:ext cx="11018838" cy="947952"/>
          </a:xfrm>
        </p:spPr>
        <p:txBody>
          <a:bodyPr/>
          <a:lstStyle/>
          <a:p>
            <a:pPr marL="457200" indent="-457200">
              <a:buFont typeface="Arial" panose="020B0604020202020204" pitchFamily="34" charset="0"/>
              <a:buChar char="•"/>
            </a:pPr>
            <a:r>
              <a:rPr lang="en-US" dirty="0"/>
              <a:t>GUI to allow user to input</a:t>
            </a:r>
          </a:p>
          <a:p>
            <a:pPr marL="457200" indent="-457200">
              <a:buFont typeface="Arial" panose="020B0604020202020204" pitchFamily="34" charset="0"/>
              <a:buChar char="•"/>
            </a:pPr>
            <a:r>
              <a:rPr lang="en-US" dirty="0" err="1"/>
              <a:t>Tkinter</a:t>
            </a:r>
            <a:r>
              <a:rPr lang="en-US" dirty="0"/>
              <a:t> Python library</a:t>
            </a:r>
          </a:p>
        </p:txBody>
      </p:sp>
      <p:pic>
        <p:nvPicPr>
          <p:cNvPr id="5" name="Picture 4">
            <a:extLst>
              <a:ext uri="{FF2B5EF4-FFF2-40B4-BE49-F238E27FC236}">
                <a16:creationId xmlns:a16="http://schemas.microsoft.com/office/drawing/2014/main" id="{6A8F867C-520A-DB4A-9D89-2315C8D7F696}"/>
              </a:ext>
            </a:extLst>
          </p:cNvPr>
          <p:cNvPicPr>
            <a:picLocks noChangeAspect="1"/>
          </p:cNvPicPr>
          <p:nvPr/>
        </p:nvPicPr>
        <p:blipFill>
          <a:blip r:embed="rId3"/>
          <a:stretch>
            <a:fillRect/>
          </a:stretch>
        </p:blipFill>
        <p:spPr>
          <a:xfrm>
            <a:off x="914399" y="2791629"/>
            <a:ext cx="8849988" cy="3901674"/>
          </a:xfrm>
          <a:prstGeom prst="rect">
            <a:avLst/>
          </a:prstGeom>
        </p:spPr>
      </p:pic>
      <p:pic>
        <p:nvPicPr>
          <p:cNvPr id="6" name="Picture 5">
            <a:extLst>
              <a:ext uri="{FF2B5EF4-FFF2-40B4-BE49-F238E27FC236}">
                <a16:creationId xmlns:a16="http://schemas.microsoft.com/office/drawing/2014/main" id="{10A80F61-5FA7-FF44-BF64-2836A3EC727F}"/>
              </a:ext>
            </a:extLst>
          </p:cNvPr>
          <p:cNvPicPr>
            <a:picLocks noChangeAspect="1"/>
          </p:cNvPicPr>
          <p:nvPr/>
        </p:nvPicPr>
        <p:blipFill>
          <a:blip r:embed="rId4"/>
          <a:stretch>
            <a:fillRect/>
          </a:stretch>
        </p:blipFill>
        <p:spPr>
          <a:xfrm>
            <a:off x="5511953" y="2202529"/>
            <a:ext cx="7602775" cy="2308914"/>
          </a:xfrm>
          <a:prstGeom prst="rect">
            <a:avLst/>
          </a:prstGeom>
          <a:ln w="38100">
            <a:solidFill>
              <a:srgbClr val="D83B01"/>
            </a:solidFill>
          </a:ln>
        </p:spPr>
      </p:pic>
      <p:grpSp>
        <p:nvGrpSpPr>
          <p:cNvPr id="14" name="Group 13">
            <a:extLst>
              <a:ext uri="{FF2B5EF4-FFF2-40B4-BE49-F238E27FC236}">
                <a16:creationId xmlns:a16="http://schemas.microsoft.com/office/drawing/2014/main" id="{1A0CE94F-E886-BF4E-B277-6696B1D118ED}"/>
              </a:ext>
            </a:extLst>
          </p:cNvPr>
          <p:cNvGrpSpPr/>
          <p:nvPr/>
        </p:nvGrpSpPr>
        <p:grpSpPr>
          <a:xfrm>
            <a:off x="6084247" y="3991519"/>
            <a:ext cx="2294390" cy="622942"/>
            <a:chOff x="6084247" y="3991519"/>
            <a:chExt cx="2294390" cy="622942"/>
          </a:xfrm>
        </p:grpSpPr>
        <p:cxnSp>
          <p:nvCxnSpPr>
            <p:cNvPr id="7" name="Straight Arrow Connector 6">
              <a:extLst>
                <a:ext uri="{FF2B5EF4-FFF2-40B4-BE49-F238E27FC236}">
                  <a16:creationId xmlns:a16="http://schemas.microsoft.com/office/drawing/2014/main" id="{C40F7C9B-5AFD-5947-911F-2A9D91955DBA}"/>
                </a:ext>
              </a:extLst>
            </p:cNvPr>
            <p:cNvCxnSpPr>
              <a:cxnSpLocks/>
              <a:stCxn id="12" idx="3"/>
            </p:cNvCxnSpPr>
            <p:nvPr/>
          </p:nvCxnSpPr>
          <p:spPr>
            <a:xfrm flipH="1">
              <a:off x="6084247" y="4415606"/>
              <a:ext cx="336006" cy="198855"/>
            </a:xfrm>
            <a:prstGeom prst="straightConnector1">
              <a:avLst/>
            </a:prstGeom>
            <a:ln w="254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296BC1C-2A1C-2D41-8D01-63F09E12613C}"/>
                </a:ext>
              </a:extLst>
            </p:cNvPr>
            <p:cNvSpPr/>
            <p:nvPr/>
          </p:nvSpPr>
          <p:spPr bwMode="auto">
            <a:xfrm>
              <a:off x="6084247" y="3991519"/>
              <a:ext cx="2294390" cy="496849"/>
            </a:xfrm>
            <a:prstGeom prst="ellipse">
              <a:avLst/>
            </a:prstGeom>
            <a:noFill/>
            <a:ln w="254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418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ppt_x"/>
                                          </p:val>
                                        </p:tav>
                                        <p:tav tm="100000">
                                          <p:val>
                                            <p:strVal val="#ppt_x"/>
                                          </p:val>
                                        </p:tav>
                                      </p:tavLst>
                                    </p:anim>
                                    <p:anim calcmode="lin" valueType="num">
                                      <p:cBhvr additive="base">
                                        <p:cTn id="14"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38A16-CFDC-8849-8C71-0CA9BBF44072}"/>
              </a:ext>
            </a:extLst>
          </p:cNvPr>
          <p:cNvSpPr>
            <a:spLocks noGrp="1"/>
          </p:cNvSpPr>
          <p:nvPr>
            <p:ph type="title"/>
          </p:nvPr>
        </p:nvSpPr>
        <p:spPr/>
        <p:txBody>
          <a:bodyPr/>
          <a:lstStyle/>
          <a:p>
            <a:r>
              <a:rPr lang="en-US" dirty="0"/>
              <a:t>ML: Random Forest Regressor</a:t>
            </a:r>
          </a:p>
        </p:txBody>
      </p:sp>
      <p:pic>
        <p:nvPicPr>
          <p:cNvPr id="1028" name="Picture 4" descr="Random Forest Regression. Random Forest Regression is a… | by Chaya Bakshi  | Level Up Coding">
            <a:extLst>
              <a:ext uri="{FF2B5EF4-FFF2-40B4-BE49-F238E27FC236}">
                <a16:creationId xmlns:a16="http://schemas.microsoft.com/office/drawing/2014/main" id="{EEA2F8EA-19A8-6443-95B5-57E192CD6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3144776"/>
            <a:ext cx="6663888" cy="3646135"/>
          </a:xfrm>
          <a:prstGeom prst="rect">
            <a:avLst/>
          </a:prstGeom>
          <a:noFill/>
          <a:ln w="15875">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7FDED6-8B23-914C-9D8A-4747F52BADA8}"/>
              </a:ext>
            </a:extLst>
          </p:cNvPr>
          <p:cNvPicPr>
            <a:picLocks noChangeAspect="1"/>
          </p:cNvPicPr>
          <p:nvPr/>
        </p:nvPicPr>
        <p:blipFill>
          <a:blip r:embed="rId4"/>
          <a:stretch>
            <a:fillRect/>
          </a:stretch>
        </p:blipFill>
        <p:spPr>
          <a:xfrm>
            <a:off x="584200" y="1645440"/>
            <a:ext cx="6663888" cy="1489137"/>
          </a:xfrm>
          <a:prstGeom prst="rect">
            <a:avLst/>
          </a:prstGeom>
          <a:ln w="19050">
            <a:solidFill>
              <a:srgbClr val="D83B01"/>
            </a:solidFill>
          </a:ln>
        </p:spPr>
      </p:pic>
      <p:pic>
        <p:nvPicPr>
          <p:cNvPr id="9" name="Picture 8">
            <a:extLst>
              <a:ext uri="{FF2B5EF4-FFF2-40B4-BE49-F238E27FC236}">
                <a16:creationId xmlns:a16="http://schemas.microsoft.com/office/drawing/2014/main" id="{4CC50F4C-5749-8247-B05C-B5FE81724AB1}"/>
              </a:ext>
            </a:extLst>
          </p:cNvPr>
          <p:cNvPicPr>
            <a:picLocks noChangeAspect="1"/>
          </p:cNvPicPr>
          <p:nvPr/>
        </p:nvPicPr>
        <p:blipFill>
          <a:blip r:embed="rId5"/>
          <a:stretch>
            <a:fillRect/>
          </a:stretch>
        </p:blipFill>
        <p:spPr>
          <a:xfrm>
            <a:off x="8623883" y="1655639"/>
            <a:ext cx="1942984" cy="2800183"/>
          </a:xfrm>
          <a:prstGeom prst="rect">
            <a:avLst/>
          </a:prstGeom>
        </p:spPr>
      </p:pic>
      <p:pic>
        <p:nvPicPr>
          <p:cNvPr id="10" name="Picture 9">
            <a:extLst>
              <a:ext uri="{FF2B5EF4-FFF2-40B4-BE49-F238E27FC236}">
                <a16:creationId xmlns:a16="http://schemas.microsoft.com/office/drawing/2014/main" id="{46A84F75-5084-0843-B266-7937E0054CC0}"/>
              </a:ext>
            </a:extLst>
          </p:cNvPr>
          <p:cNvPicPr>
            <a:picLocks noChangeAspect="1"/>
          </p:cNvPicPr>
          <p:nvPr/>
        </p:nvPicPr>
        <p:blipFill>
          <a:blip r:embed="rId6"/>
          <a:stretch>
            <a:fillRect/>
          </a:stretch>
        </p:blipFill>
        <p:spPr>
          <a:xfrm>
            <a:off x="7491369" y="4606825"/>
            <a:ext cx="4535181" cy="1559084"/>
          </a:xfrm>
          <a:prstGeom prst="rect">
            <a:avLst/>
          </a:prstGeom>
        </p:spPr>
      </p:pic>
      <p:sp>
        <p:nvSpPr>
          <p:cNvPr id="12" name="Rectangle 11">
            <a:extLst>
              <a:ext uri="{FF2B5EF4-FFF2-40B4-BE49-F238E27FC236}">
                <a16:creationId xmlns:a16="http://schemas.microsoft.com/office/drawing/2014/main" id="{30F13471-CB54-A74B-A4F4-5E36E59E6B95}"/>
              </a:ext>
            </a:extLst>
          </p:cNvPr>
          <p:cNvSpPr/>
          <p:nvPr/>
        </p:nvSpPr>
        <p:spPr bwMode="auto">
          <a:xfrm>
            <a:off x="7478785" y="5629012"/>
            <a:ext cx="1522602" cy="553998"/>
          </a:xfrm>
          <a:prstGeom prst="rect">
            <a:avLst/>
          </a:prstGeom>
          <a:noFill/>
          <a:ln w="158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1955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checkerboard(across)">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E00E-2F8B-BF4C-AB08-E5CA47342E95}"/>
              </a:ext>
            </a:extLst>
          </p:cNvPr>
          <p:cNvSpPr>
            <a:spLocks noGrp="1"/>
          </p:cNvSpPr>
          <p:nvPr>
            <p:ph type="title"/>
          </p:nvPr>
        </p:nvSpPr>
        <p:spPr>
          <a:xfrm>
            <a:off x="588263" y="180201"/>
            <a:ext cx="11018520" cy="1107996"/>
          </a:xfrm>
        </p:spPr>
        <p:txBody>
          <a:bodyPr/>
          <a:lstStyle/>
          <a:p>
            <a:r>
              <a:rPr lang="en-US" dirty="0"/>
              <a:t>ML: Comparison– Multiple Linear Regression Vs. 					Random Forest Regression</a:t>
            </a:r>
          </a:p>
        </p:txBody>
      </p:sp>
      <p:graphicFrame>
        <p:nvGraphicFramePr>
          <p:cNvPr id="5" name="Table 5">
            <a:extLst>
              <a:ext uri="{FF2B5EF4-FFF2-40B4-BE49-F238E27FC236}">
                <a16:creationId xmlns:a16="http://schemas.microsoft.com/office/drawing/2014/main" id="{C953BC8A-3BA1-9E41-82E4-7C31B5AC18B4}"/>
              </a:ext>
            </a:extLst>
          </p:cNvPr>
          <p:cNvGraphicFramePr>
            <a:graphicFrameLocks noGrp="1"/>
          </p:cNvGraphicFramePr>
          <p:nvPr>
            <p:ph sz="quarter" idx="10"/>
            <p:extLst>
              <p:ext uri="{D42A27DB-BD31-4B8C-83A1-F6EECF244321}">
                <p14:modId xmlns:p14="http://schemas.microsoft.com/office/powerpoint/2010/main" val="3111186244"/>
              </p:ext>
            </p:extLst>
          </p:nvPr>
        </p:nvGraphicFramePr>
        <p:xfrm>
          <a:off x="584200" y="1844675"/>
          <a:ext cx="11018838" cy="4577080"/>
        </p:xfrm>
        <a:graphic>
          <a:graphicData uri="http://schemas.openxmlformats.org/drawingml/2006/table">
            <a:tbl>
              <a:tblPr firstRow="1" bandRow="1">
                <a:tableStyleId>{5C22544A-7EE6-4342-B048-85BDC9FD1C3A}</a:tableStyleId>
              </a:tblPr>
              <a:tblGrid>
                <a:gridCol w="5509419">
                  <a:extLst>
                    <a:ext uri="{9D8B030D-6E8A-4147-A177-3AD203B41FA5}">
                      <a16:colId xmlns:a16="http://schemas.microsoft.com/office/drawing/2014/main" val="289948431"/>
                    </a:ext>
                  </a:extLst>
                </a:gridCol>
                <a:gridCol w="5509419">
                  <a:extLst>
                    <a:ext uri="{9D8B030D-6E8A-4147-A177-3AD203B41FA5}">
                      <a16:colId xmlns:a16="http://schemas.microsoft.com/office/drawing/2014/main" val="1589652269"/>
                    </a:ext>
                  </a:extLst>
                </a:gridCol>
              </a:tblGrid>
              <a:tr h="370840">
                <a:tc>
                  <a:txBody>
                    <a:bodyPr/>
                    <a:lstStyle/>
                    <a:p>
                      <a:r>
                        <a:rPr lang="en-US" dirty="0"/>
                        <a:t>Multiple Linear Regression</a:t>
                      </a:r>
                    </a:p>
                  </a:txBody>
                  <a:tcPr/>
                </a:tc>
                <a:tc>
                  <a:txBody>
                    <a:bodyPr/>
                    <a:lstStyle/>
                    <a:p>
                      <a:r>
                        <a:rPr lang="en-US" dirty="0"/>
                        <a:t>Random Forest</a:t>
                      </a:r>
                    </a:p>
                  </a:txBody>
                  <a:tcPr/>
                </a:tc>
                <a:extLst>
                  <a:ext uri="{0D108BD9-81ED-4DB2-BD59-A6C34878D82A}">
                    <a16:rowId xmlns:a16="http://schemas.microsoft.com/office/drawing/2014/main" val="2793403980"/>
                  </a:ext>
                </a:extLst>
              </a:tr>
              <a:tr h="370840">
                <a:tc>
                  <a:txBody>
                    <a:bodyPr/>
                    <a:lstStyle/>
                    <a:p>
                      <a:r>
                        <a:rPr lang="en-US" dirty="0"/>
                        <a:t>Evaluation Metrics:</a:t>
                      </a:r>
                    </a:p>
                    <a:p>
                      <a:endParaRPr lang="en-US" dirty="0"/>
                    </a:p>
                    <a:p>
                      <a:endParaRPr lang="en-US" dirty="0"/>
                    </a:p>
                    <a:p>
                      <a:endParaRPr lang="en-US" dirty="0"/>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3999474849"/>
                  </a:ext>
                </a:extLst>
              </a:tr>
              <a:tr h="370840">
                <a:tc>
                  <a:txBody>
                    <a:bodyPr/>
                    <a:lstStyle/>
                    <a:p>
                      <a:r>
                        <a:rPr lang="en-US" dirty="0"/>
                        <a:t>Predictions with similar inputs:</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565520238"/>
                  </a:ext>
                </a:extLst>
              </a:tr>
              <a:tr h="370840">
                <a:tc gridSpan="2">
                  <a:txBody>
                    <a:bodyPr/>
                    <a:lstStyle/>
                    <a:p>
                      <a:r>
                        <a:rPr lang="en-US" dirty="0"/>
                        <a:t>Random Forest is Better?</a:t>
                      </a:r>
                    </a:p>
                    <a:p>
                      <a:endParaRPr lang="en-US" dirty="0"/>
                    </a:p>
                    <a:p>
                      <a:endParaRPr lang="en-US" dirty="0"/>
                    </a:p>
                  </a:txBody>
                  <a:tcPr/>
                </a:tc>
                <a:tc hMerge="1">
                  <a:txBody>
                    <a:bodyPr/>
                    <a:lstStyle/>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2294185916"/>
                  </a:ext>
                </a:extLst>
              </a:tr>
              <a:tr h="370840">
                <a:tc gridSpan="2">
                  <a:txBody>
                    <a:bodyPr/>
                    <a:lstStyle/>
                    <a:p>
                      <a:pPr marL="0" indent="0">
                        <a:buFontTx/>
                        <a:buNone/>
                      </a:pPr>
                      <a:r>
                        <a:rPr lang="en-US" dirty="0"/>
                        <a:t>Why we can’t use this model?</a:t>
                      </a:r>
                    </a:p>
                    <a:p>
                      <a:pPr marL="285750" indent="-285750">
                        <a:buFont typeface="Arial" panose="020B0604020202020204" pitchFamily="34" charset="0"/>
                        <a:buChar char="•"/>
                      </a:pPr>
                      <a:endParaRPr lang="en-US" dirty="0"/>
                    </a:p>
                  </a:txBody>
                  <a:tcPr/>
                </a:tc>
                <a:tc hMerge="1">
                  <a:txBody>
                    <a:bodyPr/>
                    <a:lstStyle/>
                    <a:p>
                      <a:endParaRPr lang="en-US" dirty="0"/>
                    </a:p>
                  </a:txBody>
                  <a:tcPr/>
                </a:tc>
                <a:extLst>
                  <a:ext uri="{0D108BD9-81ED-4DB2-BD59-A6C34878D82A}">
                    <a16:rowId xmlns:a16="http://schemas.microsoft.com/office/drawing/2014/main" val="2201766235"/>
                  </a:ext>
                </a:extLst>
              </a:tr>
            </a:tbl>
          </a:graphicData>
        </a:graphic>
      </p:graphicFrame>
      <p:sp>
        <p:nvSpPr>
          <p:cNvPr id="4" name="TextBox 3">
            <a:extLst>
              <a:ext uri="{FF2B5EF4-FFF2-40B4-BE49-F238E27FC236}">
                <a16:creationId xmlns:a16="http://schemas.microsoft.com/office/drawing/2014/main" id="{C0F7DA9C-0638-3747-93DC-65B85D2F371F}"/>
              </a:ext>
            </a:extLst>
          </p:cNvPr>
          <p:cNvSpPr txBox="1"/>
          <p:nvPr/>
        </p:nvSpPr>
        <p:spPr>
          <a:xfrm>
            <a:off x="1661020" y="796954"/>
            <a:ext cx="65" cy="307777"/>
          </a:xfrm>
          <a:prstGeom prst="rect">
            <a:avLst/>
          </a:prstGeom>
          <a:noFill/>
        </p:spPr>
        <p:txBody>
          <a:bodyPr wrap="none" lIns="0" tIns="0" rIns="0" bIns="0" rtlCol="0">
            <a:spAutoFit/>
          </a:bodyPr>
          <a:lstStyle/>
          <a:p>
            <a:pPr algn="l"/>
            <a:endParaRPr lang="en-US" sz="2000" dirty="0" err="1"/>
          </a:p>
        </p:txBody>
      </p:sp>
      <p:pic>
        <p:nvPicPr>
          <p:cNvPr id="9" name="Picture 8">
            <a:extLst>
              <a:ext uri="{FF2B5EF4-FFF2-40B4-BE49-F238E27FC236}">
                <a16:creationId xmlns:a16="http://schemas.microsoft.com/office/drawing/2014/main" id="{8F4FEB52-6088-F443-8924-07E4295F8F04}"/>
              </a:ext>
            </a:extLst>
          </p:cNvPr>
          <p:cNvPicPr>
            <a:picLocks noChangeAspect="1"/>
          </p:cNvPicPr>
          <p:nvPr/>
        </p:nvPicPr>
        <p:blipFill>
          <a:blip r:embed="rId3"/>
          <a:stretch>
            <a:fillRect/>
          </a:stretch>
        </p:blipFill>
        <p:spPr>
          <a:xfrm>
            <a:off x="684177" y="2519202"/>
            <a:ext cx="4102100" cy="1282700"/>
          </a:xfrm>
          <a:prstGeom prst="rect">
            <a:avLst/>
          </a:prstGeom>
        </p:spPr>
      </p:pic>
      <p:pic>
        <p:nvPicPr>
          <p:cNvPr id="10" name="Picture 9">
            <a:extLst>
              <a:ext uri="{FF2B5EF4-FFF2-40B4-BE49-F238E27FC236}">
                <a16:creationId xmlns:a16="http://schemas.microsoft.com/office/drawing/2014/main" id="{094419C0-0180-BC49-87E7-DB609615AA11}"/>
              </a:ext>
            </a:extLst>
          </p:cNvPr>
          <p:cNvPicPr>
            <a:picLocks noChangeAspect="1"/>
          </p:cNvPicPr>
          <p:nvPr/>
        </p:nvPicPr>
        <p:blipFill>
          <a:blip r:embed="rId4"/>
          <a:stretch>
            <a:fillRect/>
          </a:stretch>
        </p:blipFill>
        <p:spPr>
          <a:xfrm>
            <a:off x="6185074" y="2677795"/>
            <a:ext cx="3898900" cy="812800"/>
          </a:xfrm>
          <a:prstGeom prst="rect">
            <a:avLst/>
          </a:prstGeom>
        </p:spPr>
      </p:pic>
      <p:pic>
        <p:nvPicPr>
          <p:cNvPr id="11" name="Picture 10">
            <a:extLst>
              <a:ext uri="{FF2B5EF4-FFF2-40B4-BE49-F238E27FC236}">
                <a16:creationId xmlns:a16="http://schemas.microsoft.com/office/drawing/2014/main" id="{B7638F45-60D5-A14F-9EFB-6EE0E1C73134}"/>
              </a:ext>
            </a:extLst>
          </p:cNvPr>
          <p:cNvPicPr>
            <a:picLocks noChangeAspect="1"/>
          </p:cNvPicPr>
          <p:nvPr/>
        </p:nvPicPr>
        <p:blipFill>
          <a:blip r:embed="rId5"/>
          <a:stretch>
            <a:fillRect/>
          </a:stretch>
        </p:blipFill>
        <p:spPr>
          <a:xfrm>
            <a:off x="684177" y="4294505"/>
            <a:ext cx="3200400" cy="596900"/>
          </a:xfrm>
          <a:prstGeom prst="rect">
            <a:avLst/>
          </a:prstGeom>
        </p:spPr>
      </p:pic>
      <p:pic>
        <p:nvPicPr>
          <p:cNvPr id="13" name="Picture 12">
            <a:extLst>
              <a:ext uri="{FF2B5EF4-FFF2-40B4-BE49-F238E27FC236}">
                <a16:creationId xmlns:a16="http://schemas.microsoft.com/office/drawing/2014/main" id="{E25874F9-607C-8043-8081-B316A7AC1524}"/>
              </a:ext>
            </a:extLst>
          </p:cNvPr>
          <p:cNvPicPr>
            <a:picLocks noChangeAspect="1"/>
          </p:cNvPicPr>
          <p:nvPr/>
        </p:nvPicPr>
        <p:blipFill>
          <a:blip r:embed="rId6"/>
          <a:stretch>
            <a:fillRect/>
          </a:stretch>
        </p:blipFill>
        <p:spPr>
          <a:xfrm>
            <a:off x="6093619" y="4313555"/>
            <a:ext cx="3048000" cy="558800"/>
          </a:xfrm>
          <a:prstGeom prst="rect">
            <a:avLst/>
          </a:prstGeom>
        </p:spPr>
      </p:pic>
      <p:sp>
        <p:nvSpPr>
          <p:cNvPr id="17" name="TextBox 16">
            <a:extLst>
              <a:ext uri="{FF2B5EF4-FFF2-40B4-BE49-F238E27FC236}">
                <a16:creationId xmlns:a16="http://schemas.microsoft.com/office/drawing/2014/main" id="{B2C2695F-80EC-4342-ABE5-E3DD997327D1}"/>
              </a:ext>
            </a:extLst>
          </p:cNvPr>
          <p:cNvSpPr txBox="1"/>
          <p:nvPr/>
        </p:nvSpPr>
        <p:spPr>
          <a:xfrm>
            <a:off x="3776858" y="5079762"/>
            <a:ext cx="5549318" cy="61555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Decision trees, less chance of overfitting</a:t>
            </a:r>
          </a:p>
          <a:p>
            <a:pPr marL="285750" indent="-285750">
              <a:buFont typeface="Arial" panose="020B0604020202020204" pitchFamily="34" charset="0"/>
              <a:buChar char="•"/>
            </a:pPr>
            <a:r>
              <a:rPr lang="en-US" sz="2000" dirty="0"/>
              <a:t>Greater Accuracy</a:t>
            </a:r>
          </a:p>
        </p:txBody>
      </p:sp>
      <p:sp>
        <p:nvSpPr>
          <p:cNvPr id="21" name="TextBox 20">
            <a:extLst>
              <a:ext uri="{FF2B5EF4-FFF2-40B4-BE49-F238E27FC236}">
                <a16:creationId xmlns:a16="http://schemas.microsoft.com/office/drawing/2014/main" id="{9E8B166B-97FA-4245-998A-1FBE4737B0E7}"/>
              </a:ext>
            </a:extLst>
          </p:cNvPr>
          <p:cNvSpPr txBox="1"/>
          <p:nvPr/>
        </p:nvSpPr>
        <p:spPr>
          <a:xfrm>
            <a:off x="4907560" y="1493240"/>
            <a:ext cx="65" cy="307777"/>
          </a:xfrm>
          <a:prstGeom prst="rect">
            <a:avLst/>
          </a:prstGeom>
          <a:noFill/>
        </p:spPr>
        <p:txBody>
          <a:bodyPr wrap="none" lIns="0" tIns="0" rIns="0" bIns="0" rtlCol="0">
            <a:spAutoFit/>
          </a:bodyPr>
          <a:lstStyle/>
          <a:p>
            <a:pPr algn="l"/>
            <a:endParaRPr lang="en-US" sz="2000" dirty="0" err="1"/>
          </a:p>
        </p:txBody>
      </p:sp>
      <p:sp>
        <p:nvSpPr>
          <p:cNvPr id="22" name="TextBox 21">
            <a:extLst>
              <a:ext uri="{FF2B5EF4-FFF2-40B4-BE49-F238E27FC236}">
                <a16:creationId xmlns:a16="http://schemas.microsoft.com/office/drawing/2014/main" id="{6794184F-9BDF-F749-AE07-0445C3C292A6}"/>
              </a:ext>
            </a:extLst>
          </p:cNvPr>
          <p:cNvSpPr txBox="1"/>
          <p:nvPr/>
        </p:nvSpPr>
        <p:spPr>
          <a:xfrm>
            <a:off x="3776858" y="5952709"/>
            <a:ext cx="5549318" cy="307777"/>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2000" dirty="0"/>
              <a:t>Cannot Extrapolate</a:t>
            </a:r>
          </a:p>
        </p:txBody>
      </p:sp>
    </p:spTree>
    <p:extLst>
      <p:ext uri="{BB962C8B-B14F-4D97-AF65-F5344CB8AC3E}">
        <p14:creationId xmlns:p14="http://schemas.microsoft.com/office/powerpoint/2010/main" val="276948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checkerboard(across)">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checkerboard(across)">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F2070B3-DD49-4185-9C5C-2E206EE4FB81}"/>
              </a:ext>
            </a:extLst>
          </p:cNvPr>
          <p:cNvSpPr>
            <a:spLocks noGrp="1"/>
          </p:cNvSpPr>
          <p:nvPr>
            <p:ph type="title"/>
          </p:nvPr>
        </p:nvSpPr>
        <p:spPr/>
        <p:txBody>
          <a:bodyPr/>
          <a:lstStyle/>
          <a:p>
            <a:r>
              <a:rPr lang="en-US" dirty="0"/>
              <a:t>Team Outliers</a:t>
            </a:r>
          </a:p>
        </p:txBody>
      </p:sp>
      <p:sp>
        <p:nvSpPr>
          <p:cNvPr id="10" name="Text Placeholder 9">
            <a:extLst>
              <a:ext uri="{FF2B5EF4-FFF2-40B4-BE49-F238E27FC236}">
                <a16:creationId xmlns:a16="http://schemas.microsoft.com/office/drawing/2014/main" id="{A2811E67-A5D2-402F-8F34-A2C73868855F}"/>
              </a:ext>
            </a:extLst>
          </p:cNvPr>
          <p:cNvSpPr>
            <a:spLocks noGrp="1"/>
          </p:cNvSpPr>
          <p:nvPr>
            <p:ph type="body" sz="quarter" idx="16"/>
          </p:nvPr>
        </p:nvSpPr>
        <p:spPr/>
        <p:txBody>
          <a:bodyPr/>
          <a:lstStyle/>
          <a:p>
            <a:r>
              <a:rPr lang="en-US" dirty="0"/>
              <a:t>Matt Hardy</a:t>
            </a:r>
          </a:p>
        </p:txBody>
      </p:sp>
      <p:sp>
        <p:nvSpPr>
          <p:cNvPr id="11" name="Text Placeholder 10">
            <a:extLst>
              <a:ext uri="{FF2B5EF4-FFF2-40B4-BE49-F238E27FC236}">
                <a16:creationId xmlns:a16="http://schemas.microsoft.com/office/drawing/2014/main" id="{BAC9F92F-14CA-4139-A43B-9533D506FF38}"/>
              </a:ext>
            </a:extLst>
          </p:cNvPr>
          <p:cNvSpPr>
            <a:spLocks noGrp="1"/>
          </p:cNvSpPr>
          <p:nvPr>
            <p:ph type="body" sz="quarter" idx="17"/>
          </p:nvPr>
        </p:nvSpPr>
        <p:spPr/>
        <p:txBody>
          <a:bodyPr/>
          <a:lstStyle/>
          <a:p>
            <a:r>
              <a:rPr lang="en-US" dirty="0"/>
              <a:t>Ruchi Mathur</a:t>
            </a:r>
          </a:p>
        </p:txBody>
      </p:sp>
      <p:pic>
        <p:nvPicPr>
          <p:cNvPr id="3" name="Picture Placeholder 2" descr="A person smiling for the camera&#10;&#10;Description automatically generated with medium confidence">
            <a:extLst>
              <a:ext uri="{FF2B5EF4-FFF2-40B4-BE49-F238E27FC236}">
                <a16:creationId xmlns:a16="http://schemas.microsoft.com/office/drawing/2014/main" id="{B092A3B9-C4D6-4136-BB66-B2E95A262C7E}"/>
              </a:ext>
            </a:extLst>
          </p:cNvPr>
          <p:cNvPicPr>
            <a:picLocks noGrp="1" noChangeAspect="1"/>
          </p:cNvPicPr>
          <p:nvPr>
            <p:ph type="pic" sz="quarter" idx="20"/>
          </p:nvPr>
        </p:nvPicPr>
        <p:blipFill rotWithShape="1">
          <a:blip r:embed="rId3"/>
          <a:srcRect t="9606" b="23765"/>
          <a:stretch/>
        </p:blipFill>
        <p:spPr>
          <a:xfrm>
            <a:off x="6390300" y="2286000"/>
            <a:ext cx="2313432" cy="2313432"/>
          </a:xfrm>
        </p:spPr>
      </p:pic>
      <p:sp>
        <p:nvSpPr>
          <p:cNvPr id="12" name="Text Placeholder 11">
            <a:extLst>
              <a:ext uri="{FF2B5EF4-FFF2-40B4-BE49-F238E27FC236}">
                <a16:creationId xmlns:a16="http://schemas.microsoft.com/office/drawing/2014/main" id="{24EFA904-A222-41D9-A11D-5FCDE81359DC}"/>
              </a:ext>
            </a:extLst>
          </p:cNvPr>
          <p:cNvSpPr>
            <a:spLocks noGrp="1"/>
          </p:cNvSpPr>
          <p:nvPr>
            <p:ph type="body" sz="quarter" idx="18"/>
          </p:nvPr>
        </p:nvSpPr>
        <p:spPr/>
        <p:txBody>
          <a:bodyPr/>
          <a:lstStyle/>
          <a:p>
            <a:r>
              <a:rPr lang="en-US" dirty="0"/>
              <a:t>Kathy </a:t>
            </a:r>
            <a:r>
              <a:rPr lang="en-US" dirty="0" err="1"/>
              <a:t>Nwe</a:t>
            </a:r>
            <a:endParaRPr lang="en-US" dirty="0"/>
          </a:p>
        </p:txBody>
      </p:sp>
      <p:pic>
        <p:nvPicPr>
          <p:cNvPr id="20" name="Picture Placeholder 19" descr="A person smiling for the camera&#10;&#10;Description automatically generated with low confidence">
            <a:extLst>
              <a:ext uri="{FF2B5EF4-FFF2-40B4-BE49-F238E27FC236}">
                <a16:creationId xmlns:a16="http://schemas.microsoft.com/office/drawing/2014/main" id="{F7DA9291-3359-4EFA-841D-FD755ED2FFCC}"/>
              </a:ext>
            </a:extLst>
          </p:cNvPr>
          <p:cNvPicPr>
            <a:picLocks noGrp="1" noChangeAspect="1"/>
          </p:cNvPicPr>
          <p:nvPr>
            <p:ph type="pic" sz="quarter" idx="21"/>
          </p:nvPr>
        </p:nvPicPr>
        <p:blipFill rotWithShape="1">
          <a:blip r:embed="rId4"/>
          <a:srcRect/>
          <a:stretch/>
        </p:blipFill>
        <p:spPr/>
      </p:pic>
      <p:sp>
        <p:nvSpPr>
          <p:cNvPr id="16" name="Text Placeholder 15">
            <a:extLst>
              <a:ext uri="{FF2B5EF4-FFF2-40B4-BE49-F238E27FC236}">
                <a16:creationId xmlns:a16="http://schemas.microsoft.com/office/drawing/2014/main" id="{ED074123-E37C-4647-8AFF-1DD333C76B61}"/>
              </a:ext>
            </a:extLst>
          </p:cNvPr>
          <p:cNvSpPr>
            <a:spLocks noGrp="1"/>
          </p:cNvSpPr>
          <p:nvPr>
            <p:ph type="body" sz="quarter" idx="22"/>
          </p:nvPr>
        </p:nvSpPr>
        <p:spPr>
          <a:xfrm>
            <a:off x="9293351" y="4800600"/>
            <a:ext cx="2313432" cy="276999"/>
          </a:xfrm>
        </p:spPr>
        <p:txBody>
          <a:bodyPr/>
          <a:lstStyle/>
          <a:p>
            <a:r>
              <a:rPr lang="en-US" dirty="0"/>
              <a:t>Paula Thompson</a:t>
            </a:r>
          </a:p>
        </p:txBody>
      </p:sp>
      <p:pic>
        <p:nvPicPr>
          <p:cNvPr id="17" name="Picture Placeholder 2" descr="A person with dark hair&#10;&#10;Description automatically generated with low confidence">
            <a:extLst>
              <a:ext uri="{FF2B5EF4-FFF2-40B4-BE49-F238E27FC236}">
                <a16:creationId xmlns:a16="http://schemas.microsoft.com/office/drawing/2014/main" id="{05D8B1FC-E1E9-45CB-9EC0-16BCF338C5BB}"/>
              </a:ext>
            </a:extLst>
          </p:cNvPr>
          <p:cNvPicPr>
            <a:picLocks noGrp="1" noChangeAspect="1"/>
          </p:cNvPicPr>
          <p:nvPr>
            <p:ph type="pic" sz="quarter" idx="19"/>
          </p:nvPr>
        </p:nvPicPr>
        <p:blipFill>
          <a:blip r:embed="rId5"/>
          <a:srcRect t="9028" b="9028"/>
          <a:stretch>
            <a:fillRect/>
          </a:stretch>
        </p:blipFill>
        <p:spPr>
          <a:xfrm>
            <a:off x="3487738" y="2286000"/>
            <a:ext cx="2312987" cy="2312988"/>
          </a:xfrm>
        </p:spPr>
      </p:pic>
      <p:sp>
        <p:nvSpPr>
          <p:cNvPr id="6" name="Picture Placeholder 5">
            <a:extLst>
              <a:ext uri="{FF2B5EF4-FFF2-40B4-BE49-F238E27FC236}">
                <a16:creationId xmlns:a16="http://schemas.microsoft.com/office/drawing/2014/main" id="{CDE0633D-E06A-41A1-8D58-5E449E4DFF93}"/>
              </a:ext>
            </a:extLst>
          </p:cNvPr>
          <p:cNvSpPr>
            <a:spLocks noGrp="1"/>
          </p:cNvSpPr>
          <p:nvPr>
            <p:ph type="pic" sz="quarter" idx="13"/>
          </p:nvPr>
        </p:nvSpPr>
        <p:spPr/>
      </p:sp>
      <p:pic>
        <p:nvPicPr>
          <p:cNvPr id="19" name="Picture 2">
            <a:extLst>
              <a:ext uri="{FF2B5EF4-FFF2-40B4-BE49-F238E27FC236}">
                <a16:creationId xmlns:a16="http://schemas.microsoft.com/office/drawing/2014/main" id="{56A1154B-CA63-402D-80A4-BA6C0FEC7345}"/>
              </a:ext>
            </a:extLst>
          </p:cNvPr>
          <p:cNvPicPr>
            <a:picLocks noChangeAspect="1" noChangeArrowheads="1"/>
          </p:cNvPicPr>
          <p:nvPr/>
        </p:nvPicPr>
        <p:blipFill>
          <a:blip r:embed="rId6"/>
          <a:srcRect t="10615" b="10615"/>
          <a:stretch/>
        </p:blipFill>
        <p:spPr bwMode="auto">
          <a:xfrm>
            <a:off x="583692" y="2286000"/>
            <a:ext cx="2313432" cy="2313432"/>
          </a:xfrm>
          <a:prstGeom prst="ellipse">
            <a:avLst/>
          </a:prstGeom>
          <a:ln w="63500" cap="rnd">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1301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F4305542-CF4E-4D5D-83C4-2B7B6FF8A648}"/>
              </a:ext>
            </a:extLst>
          </p:cNvPr>
          <p:cNvPicPr>
            <a:picLocks noChangeAspect="1"/>
          </p:cNvPicPr>
          <p:nvPr/>
        </p:nvPicPr>
        <p:blipFill>
          <a:blip r:embed="rId3"/>
          <a:stretch>
            <a:fillRect/>
          </a:stretch>
        </p:blipFill>
        <p:spPr>
          <a:xfrm>
            <a:off x="588263" y="5200311"/>
            <a:ext cx="6335908" cy="1354280"/>
          </a:xfrm>
          <a:prstGeom prst="rect">
            <a:avLst/>
          </a:prstGeom>
          <a:ln>
            <a:solidFill>
              <a:schemeClr val="tx1"/>
            </a:solidFill>
          </a:ln>
        </p:spPr>
      </p:pic>
      <p:sp>
        <p:nvSpPr>
          <p:cNvPr id="2" name="Title 1">
            <a:extLst>
              <a:ext uri="{FF2B5EF4-FFF2-40B4-BE49-F238E27FC236}">
                <a16:creationId xmlns:a16="http://schemas.microsoft.com/office/drawing/2014/main" id="{BC758EA6-15FB-AE41-966A-71CDBFF9CA54}"/>
              </a:ext>
            </a:extLst>
          </p:cNvPr>
          <p:cNvSpPr>
            <a:spLocks noGrp="1"/>
          </p:cNvSpPr>
          <p:nvPr>
            <p:ph type="title"/>
          </p:nvPr>
        </p:nvSpPr>
        <p:spPr/>
        <p:txBody>
          <a:bodyPr/>
          <a:lstStyle/>
          <a:p>
            <a:r>
              <a:rPr lang="en-US" dirty="0"/>
              <a:t>ML: Neural Network Model</a:t>
            </a:r>
          </a:p>
        </p:txBody>
      </p:sp>
      <p:pic>
        <p:nvPicPr>
          <p:cNvPr id="4" name="Content Placeholder 4" descr="Text, email&#10;&#10;Description automatically generated">
            <a:extLst>
              <a:ext uri="{FF2B5EF4-FFF2-40B4-BE49-F238E27FC236}">
                <a16:creationId xmlns:a16="http://schemas.microsoft.com/office/drawing/2014/main" id="{0D30FA91-088D-3A4F-9808-C7D6DDDC0F01}"/>
              </a:ext>
            </a:extLst>
          </p:cNvPr>
          <p:cNvPicPr>
            <a:picLocks noGrp="1" noChangeAspect="1"/>
          </p:cNvPicPr>
          <p:nvPr>
            <p:ph sz="quarter" idx="10"/>
          </p:nvPr>
        </p:nvPicPr>
        <p:blipFill>
          <a:blip r:embed="rId4"/>
          <a:stretch>
            <a:fillRect/>
          </a:stretch>
        </p:blipFill>
        <p:spPr>
          <a:xfrm>
            <a:off x="693592" y="1485484"/>
            <a:ext cx="7512859" cy="3693561"/>
          </a:xfrm>
        </p:spPr>
      </p:pic>
      <p:pic>
        <p:nvPicPr>
          <p:cNvPr id="5" name="Picture 4" descr="Chart, line chart&#10;&#10;Description automatically generated">
            <a:extLst>
              <a:ext uri="{FF2B5EF4-FFF2-40B4-BE49-F238E27FC236}">
                <a16:creationId xmlns:a16="http://schemas.microsoft.com/office/drawing/2014/main" id="{F8D86062-1C03-3940-9BA5-AEEAC50451BF}"/>
              </a:ext>
            </a:extLst>
          </p:cNvPr>
          <p:cNvPicPr>
            <a:picLocks noChangeAspect="1"/>
          </p:cNvPicPr>
          <p:nvPr/>
        </p:nvPicPr>
        <p:blipFill>
          <a:blip r:embed="rId5"/>
          <a:stretch>
            <a:fillRect/>
          </a:stretch>
        </p:blipFill>
        <p:spPr>
          <a:xfrm>
            <a:off x="8265129" y="1506750"/>
            <a:ext cx="3592858" cy="4533327"/>
          </a:xfrm>
          <a:prstGeom prst="rect">
            <a:avLst/>
          </a:prstGeom>
        </p:spPr>
      </p:pic>
      <p:sp>
        <p:nvSpPr>
          <p:cNvPr id="7" name="Rectangle 6">
            <a:extLst>
              <a:ext uri="{FF2B5EF4-FFF2-40B4-BE49-F238E27FC236}">
                <a16:creationId xmlns:a16="http://schemas.microsoft.com/office/drawing/2014/main" id="{C6C52D5D-B498-9C42-ADC9-2CC635868260}"/>
              </a:ext>
            </a:extLst>
          </p:cNvPr>
          <p:cNvSpPr/>
          <p:nvPr/>
        </p:nvSpPr>
        <p:spPr bwMode="auto">
          <a:xfrm>
            <a:off x="598896" y="6034117"/>
            <a:ext cx="3973104" cy="385334"/>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Arrow: Down 9">
            <a:extLst>
              <a:ext uri="{FF2B5EF4-FFF2-40B4-BE49-F238E27FC236}">
                <a16:creationId xmlns:a16="http://schemas.microsoft.com/office/drawing/2014/main" id="{EC91B1B5-9A88-A844-986A-CED601A48ACE}"/>
              </a:ext>
            </a:extLst>
          </p:cNvPr>
          <p:cNvSpPr/>
          <p:nvPr/>
        </p:nvSpPr>
        <p:spPr bwMode="auto">
          <a:xfrm>
            <a:off x="4450021" y="4796899"/>
            <a:ext cx="268942" cy="806824"/>
          </a:xfrm>
          <a:prstGeom prst="down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01331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a:xfrm>
            <a:off x="588263" y="2873414"/>
            <a:ext cx="4159950" cy="1107996"/>
          </a:xfrm>
        </p:spPr>
        <p:txBody>
          <a:bodyPr/>
          <a:lstStyle/>
          <a:p>
            <a:r>
              <a:rPr lang="en-US" dirty="0"/>
              <a:t>Data Visualization: GUI &amp; Tableau</a:t>
            </a:r>
          </a:p>
        </p:txBody>
      </p:sp>
      <p:sp>
        <p:nvSpPr>
          <p:cNvPr id="5" name="TextBox 4">
            <a:extLst>
              <a:ext uri="{FF2B5EF4-FFF2-40B4-BE49-F238E27FC236}">
                <a16:creationId xmlns:a16="http://schemas.microsoft.com/office/drawing/2014/main" id="{54070F4F-CBC3-4DAB-A098-24A4A5B743C2}"/>
              </a:ext>
            </a:extLst>
          </p:cNvPr>
          <p:cNvSpPr txBox="1"/>
          <p:nvPr/>
        </p:nvSpPr>
        <p:spPr>
          <a:xfrm>
            <a:off x="417970" y="4553893"/>
            <a:ext cx="4592942" cy="363946"/>
          </a:xfrm>
          <a:prstGeom prst="rect">
            <a:avLst/>
          </a:prstGeom>
          <a:noFill/>
        </p:spPr>
        <p:txBody>
          <a:bodyPr wrap="square">
            <a:spAutoFit/>
          </a:bodyPr>
          <a:lstStyle/>
          <a:p>
            <a:r>
              <a:rPr lang="en-US" dirty="0">
                <a:hlinkClick r:id="rId2"/>
              </a:rPr>
              <a:t>Outlier Project | tkinter GUI | Tableau Public</a:t>
            </a:r>
            <a:endParaRPr lang="en-US" dirty="0"/>
          </a:p>
        </p:txBody>
      </p:sp>
      <p:pic>
        <p:nvPicPr>
          <p:cNvPr id="4" name="Picture 3">
            <a:extLst>
              <a:ext uri="{FF2B5EF4-FFF2-40B4-BE49-F238E27FC236}">
                <a16:creationId xmlns:a16="http://schemas.microsoft.com/office/drawing/2014/main" id="{FAB28B9D-F36A-4BD8-9205-D322A9B0D277}"/>
              </a:ext>
            </a:extLst>
          </p:cNvPr>
          <p:cNvPicPr>
            <a:picLocks noChangeAspect="1"/>
          </p:cNvPicPr>
          <p:nvPr/>
        </p:nvPicPr>
        <p:blipFill>
          <a:blip r:embed="rId3"/>
          <a:stretch>
            <a:fillRect/>
          </a:stretch>
        </p:blipFill>
        <p:spPr>
          <a:xfrm>
            <a:off x="6096000" y="402336"/>
            <a:ext cx="5029636" cy="5799879"/>
          </a:xfrm>
          <a:prstGeom prst="rect">
            <a:avLst/>
          </a:prstGeom>
        </p:spPr>
      </p:pic>
    </p:spTree>
    <p:extLst>
      <p:ext uri="{BB962C8B-B14F-4D97-AF65-F5344CB8AC3E}">
        <p14:creationId xmlns:p14="http://schemas.microsoft.com/office/powerpoint/2010/main" val="31006705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7EFF2-1668-E64B-BB9E-02118CE33CB1}"/>
              </a:ext>
            </a:extLst>
          </p:cNvPr>
          <p:cNvSpPr>
            <a:spLocks noGrp="1"/>
          </p:cNvSpPr>
          <p:nvPr>
            <p:ph type="title"/>
          </p:nvPr>
        </p:nvSpPr>
        <p:spPr>
          <a:xfrm>
            <a:off x="588263" y="180201"/>
            <a:ext cx="11018520" cy="1107996"/>
          </a:xfrm>
        </p:spPr>
        <p:txBody>
          <a:bodyPr/>
          <a:lstStyle/>
          <a:p>
            <a:r>
              <a:rPr lang="en-US" dirty="0"/>
              <a:t>Multiple Linear Regression Model:</a:t>
            </a:r>
            <a:br>
              <a:rPr lang="en-US" dirty="0"/>
            </a:br>
            <a:r>
              <a:rPr lang="en-US" dirty="0"/>
              <a:t>Graphic User Interface</a:t>
            </a:r>
          </a:p>
        </p:txBody>
      </p:sp>
      <p:pic>
        <p:nvPicPr>
          <p:cNvPr id="4" name="Screen Recording 2022-04-04 at 2.03.12 PM.mov" descr="Screen Recording 2022-04-04 at 2.03.12 PM.mov">
            <a:hlinkClick r:id="" action="ppaction://media"/>
            <a:extLst>
              <a:ext uri="{FF2B5EF4-FFF2-40B4-BE49-F238E27FC236}">
                <a16:creationId xmlns:a16="http://schemas.microsoft.com/office/drawing/2014/main" id="{2781DC6C-C738-1E41-9578-1C4A07CD3C04}"/>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5"/>
          <a:stretch>
            <a:fillRect/>
          </a:stretch>
        </p:blipFill>
        <p:spPr>
          <a:xfrm>
            <a:off x="1865313" y="1844675"/>
            <a:ext cx="8456612" cy="4424363"/>
          </a:xfrm>
        </p:spPr>
      </p:pic>
    </p:spTree>
    <p:extLst>
      <p:ext uri="{BB962C8B-B14F-4D97-AF65-F5344CB8AC3E}">
        <p14:creationId xmlns:p14="http://schemas.microsoft.com/office/powerpoint/2010/main" val="227801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creen Recording 5">
            <a:hlinkClick r:id="" action="ppaction://media"/>
            <a:extLst>
              <a:ext uri="{FF2B5EF4-FFF2-40B4-BE49-F238E27FC236}">
                <a16:creationId xmlns:a16="http://schemas.microsoft.com/office/drawing/2014/main" id="{AB51E8FD-94E2-4783-836A-E190C11A07D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44675" y="890773"/>
            <a:ext cx="7818120" cy="5510027"/>
          </a:xfrm>
          <a:prstGeom prst="rect">
            <a:avLst/>
          </a:prstGeom>
        </p:spPr>
      </p:pic>
    </p:spTree>
    <p:extLst>
      <p:ext uri="{BB962C8B-B14F-4D97-AF65-F5344CB8AC3E}">
        <p14:creationId xmlns:p14="http://schemas.microsoft.com/office/powerpoint/2010/main" val="2028980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4A16B175-FC04-4278-B69E-6A67EDFE7E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56679" y="1"/>
            <a:ext cx="9305363" cy="6558200"/>
          </a:xfrm>
          <a:prstGeom prst="rect">
            <a:avLst/>
          </a:prstGeom>
        </p:spPr>
      </p:pic>
    </p:spTree>
    <p:extLst>
      <p:ext uri="{BB962C8B-B14F-4D97-AF65-F5344CB8AC3E}">
        <p14:creationId xmlns:p14="http://schemas.microsoft.com/office/powerpoint/2010/main" val="3887808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C44CBE14-19F3-4C0D-87B0-849D32FFE2B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9864" y="344246"/>
            <a:ext cx="9683086" cy="5894696"/>
          </a:xfrm>
          <a:prstGeom prst="rect">
            <a:avLst/>
          </a:prstGeom>
        </p:spPr>
      </p:pic>
    </p:spTree>
    <p:extLst>
      <p:ext uri="{BB962C8B-B14F-4D97-AF65-F5344CB8AC3E}">
        <p14:creationId xmlns:p14="http://schemas.microsoft.com/office/powerpoint/2010/main" val="836475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Recommendations and Lessons Learned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533275"/>
          </a:xfrm>
        </p:spPr>
        <p:txBody>
          <a:bodyPr/>
          <a:lstStyle/>
          <a:p>
            <a:r>
              <a:rPr lang="en-US" dirty="0"/>
              <a:t>Recommendations</a:t>
            </a:r>
          </a:p>
          <a:p>
            <a:pPr marL="457200" indent="-457200">
              <a:buFont typeface="Arial" panose="020B0604020202020204" pitchFamily="34" charset="0"/>
              <a:buChar char="•"/>
            </a:pPr>
            <a:r>
              <a:rPr lang="en-US" dirty="0"/>
              <a:t>Research more region-specific data points</a:t>
            </a:r>
          </a:p>
          <a:p>
            <a:endParaRPr lang="en-US" dirty="0"/>
          </a:p>
          <a:p>
            <a:r>
              <a:rPr lang="en-US" dirty="0"/>
              <a:t>Lessons Learned</a:t>
            </a:r>
          </a:p>
          <a:p>
            <a:pPr marL="457200" indent="-457200">
              <a:buFont typeface="Arial" panose="020B0604020202020204" pitchFamily="34" charset="0"/>
              <a:buChar char="•"/>
            </a:pPr>
            <a:r>
              <a:rPr lang="en-US" dirty="0"/>
              <a:t>Add additional variables </a:t>
            </a:r>
          </a:p>
          <a:p>
            <a:pPr marL="457200" indent="-457200">
              <a:buFont typeface="Arial" panose="020B0604020202020204" pitchFamily="34" charset="0"/>
              <a:buChar char="•"/>
            </a:pPr>
            <a:r>
              <a:rPr lang="en-US" dirty="0"/>
              <a:t>Identify more region-specific variables </a:t>
            </a:r>
          </a:p>
          <a:p>
            <a:pPr marL="457200" indent="-457200">
              <a:buFont typeface="Arial" panose="020B0604020202020204" pitchFamily="34" charset="0"/>
              <a:buChar char="•"/>
            </a:pPr>
            <a:r>
              <a:rPr lang="en-US" dirty="0"/>
              <a:t>Identify more comprehensive data source to eliminate null values </a:t>
            </a:r>
          </a:p>
        </p:txBody>
      </p:sp>
    </p:spTree>
    <p:extLst>
      <p:ext uri="{BB962C8B-B14F-4D97-AF65-F5344CB8AC3E}">
        <p14:creationId xmlns:p14="http://schemas.microsoft.com/office/powerpoint/2010/main" val="8781869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CB5590-F350-4663-8246-68C39981D2B1}"/>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221367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68B779-DD92-4818-825A-E22C65ECE635}"/>
              </a:ext>
            </a:extLst>
          </p:cNvPr>
          <p:cNvPicPr>
            <a:picLocks noChangeAspect="1"/>
          </p:cNvPicPr>
          <p:nvPr/>
        </p:nvPicPr>
        <p:blipFill>
          <a:blip r:embed="rId3"/>
          <a:stretch>
            <a:fillRect/>
          </a:stretch>
        </p:blipFill>
        <p:spPr>
          <a:xfrm>
            <a:off x="2661758" y="80495"/>
            <a:ext cx="6868484" cy="6697010"/>
          </a:xfrm>
          <a:prstGeom prst="rect">
            <a:avLst/>
          </a:prstGeom>
        </p:spPr>
      </p:pic>
    </p:spTree>
    <p:extLst>
      <p:ext uri="{BB962C8B-B14F-4D97-AF65-F5344CB8AC3E}">
        <p14:creationId xmlns:p14="http://schemas.microsoft.com/office/powerpoint/2010/main" val="30583060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90071-FE2A-4AE5-AC53-40837C997654}"/>
              </a:ext>
            </a:extLst>
          </p:cNvPr>
          <p:cNvPicPr>
            <a:picLocks noChangeAspect="1"/>
          </p:cNvPicPr>
          <p:nvPr/>
        </p:nvPicPr>
        <p:blipFill>
          <a:blip r:embed="rId2"/>
          <a:stretch>
            <a:fillRect/>
          </a:stretch>
        </p:blipFill>
        <p:spPr>
          <a:xfrm>
            <a:off x="2766548" y="242443"/>
            <a:ext cx="6658904" cy="6373114"/>
          </a:xfrm>
          <a:prstGeom prst="rect">
            <a:avLst/>
          </a:prstGeom>
        </p:spPr>
      </p:pic>
    </p:spTree>
    <p:extLst>
      <p:ext uri="{BB962C8B-B14F-4D97-AF65-F5344CB8AC3E}">
        <p14:creationId xmlns:p14="http://schemas.microsoft.com/office/powerpoint/2010/main" val="33638734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3DEEE94-DB93-405D-A566-04634E1A5CAA}"/>
              </a:ext>
            </a:extLst>
          </p:cNvPr>
          <p:cNvSpPr>
            <a:spLocks noGrp="1"/>
          </p:cNvSpPr>
          <p:nvPr>
            <p:ph type="title"/>
          </p:nvPr>
        </p:nvSpPr>
        <p:spPr/>
        <p:txBody>
          <a:bodyPr/>
          <a:lstStyle/>
          <a:p>
            <a:r>
              <a:rPr lang="en-US" dirty="0"/>
              <a:t>Project Focus</a:t>
            </a:r>
          </a:p>
        </p:txBody>
      </p:sp>
      <p:sp>
        <p:nvSpPr>
          <p:cNvPr id="14" name="Text Placeholder 13">
            <a:extLst>
              <a:ext uri="{FF2B5EF4-FFF2-40B4-BE49-F238E27FC236}">
                <a16:creationId xmlns:a16="http://schemas.microsoft.com/office/drawing/2014/main" id="{93DE5A91-C47A-4D21-9C79-8041061C0ADC}"/>
              </a:ext>
            </a:extLst>
          </p:cNvPr>
          <p:cNvSpPr>
            <a:spLocks noGrp="1"/>
          </p:cNvSpPr>
          <p:nvPr>
            <p:ph type="body" sz="quarter" idx="11"/>
          </p:nvPr>
        </p:nvSpPr>
        <p:spPr/>
        <p:txBody>
          <a:bodyPr/>
          <a:lstStyle/>
          <a:p>
            <a:r>
              <a:rPr lang="en-US" sz="2400" dirty="0"/>
              <a:t>Create a machine learning model to predict housing prices across various regions based on inflation rates, unemployment rates, gas prices, interest rates and average mortgages </a:t>
            </a:r>
          </a:p>
          <a:p>
            <a:pPr>
              <a:buFont typeface="Wingdings" panose="05000000000000000000" pitchFamily="2" charset="2"/>
              <a:buChar char="Ø"/>
            </a:pPr>
            <a:r>
              <a:rPr lang="en-US" sz="2000" dirty="0"/>
              <a:t>40-year high in inflation rates</a:t>
            </a:r>
          </a:p>
          <a:p>
            <a:pPr>
              <a:buFont typeface="Wingdings" panose="05000000000000000000" pitchFamily="2" charset="2"/>
              <a:buChar char="Ø"/>
            </a:pPr>
            <a:r>
              <a:rPr lang="en-US" sz="2000" dirty="0"/>
              <a:t>Interested in understanding the impact these aggressive increases will have on housing prices across our various locations.</a:t>
            </a:r>
          </a:p>
          <a:p>
            <a:pPr>
              <a:buFont typeface="Wingdings" panose="05000000000000000000" pitchFamily="2" charset="2"/>
              <a:buChar char="Ø"/>
            </a:pPr>
            <a:endParaRPr lang="en-US" sz="2000" dirty="0"/>
          </a:p>
          <a:p>
            <a:pPr>
              <a:buFont typeface="Arial" panose="020B0604020202020204" pitchFamily="34" charset="0"/>
              <a:buChar char="•"/>
            </a:pPr>
            <a:r>
              <a:rPr lang="en-US" sz="2400" dirty="0"/>
              <a:t>Can we predict housing prices based on the above variables across different regions in the United States? </a:t>
            </a:r>
          </a:p>
          <a:p>
            <a:endParaRPr lang="en-US" dirty="0"/>
          </a:p>
        </p:txBody>
      </p:sp>
      <p:sp>
        <p:nvSpPr>
          <p:cNvPr id="16" name="TextBox 15">
            <a:extLst>
              <a:ext uri="{FF2B5EF4-FFF2-40B4-BE49-F238E27FC236}">
                <a16:creationId xmlns:a16="http://schemas.microsoft.com/office/drawing/2014/main" id="{F73B246B-498C-40D1-BC8F-538DB2FB5805}"/>
              </a:ext>
            </a:extLst>
          </p:cNvPr>
          <p:cNvSpPr txBox="1"/>
          <p:nvPr/>
        </p:nvSpPr>
        <p:spPr>
          <a:xfrm>
            <a:off x="588263" y="3932826"/>
            <a:ext cx="3182027" cy="646331"/>
          </a:xfrm>
          <a:prstGeom prst="rect">
            <a:avLst/>
          </a:prstGeom>
          <a:noFill/>
        </p:spPr>
        <p:txBody>
          <a:bodyPr wrap="square">
            <a:spAutoFit/>
          </a:bodyPr>
          <a:lstStyle/>
          <a:p>
            <a:r>
              <a:rPr lang="en-US" sz="3600" spc="-50" dirty="0">
                <a:ln w="3175">
                  <a:noFill/>
                </a:ln>
                <a:solidFill>
                  <a:schemeClr val="accent3"/>
                </a:solidFill>
                <a:latin typeface="+mj-lt"/>
                <a:cs typeface="Segoe UI" pitchFamily="34" charset="0"/>
              </a:rPr>
              <a:t>Question</a:t>
            </a:r>
          </a:p>
        </p:txBody>
      </p:sp>
    </p:spTree>
    <p:extLst>
      <p:ext uri="{BB962C8B-B14F-4D97-AF65-F5344CB8AC3E}">
        <p14:creationId xmlns:p14="http://schemas.microsoft.com/office/powerpoint/2010/main" val="1038833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Project Flow Chart</a:t>
            </a:r>
          </a:p>
        </p:txBody>
      </p:sp>
      <p:sp>
        <p:nvSpPr>
          <p:cNvPr id="3" name="Rectangle 2">
            <a:extLst>
              <a:ext uri="{FF2B5EF4-FFF2-40B4-BE49-F238E27FC236}">
                <a16:creationId xmlns:a16="http://schemas.microsoft.com/office/drawing/2014/main" id="{5AB18C29-2F47-4E8E-A74E-AC9A1D054AB8}"/>
              </a:ext>
            </a:extLst>
          </p:cNvPr>
          <p:cNvSpPr/>
          <p:nvPr/>
        </p:nvSpPr>
        <p:spPr bwMode="auto">
          <a:xfrm>
            <a:off x="149345" y="2379700"/>
            <a:ext cx="2103120" cy="2924672"/>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2540881" y="2379700"/>
            <a:ext cx="2103120" cy="292467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7466037" y="2379700"/>
            <a:ext cx="2103120" cy="292467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Multiple Linear Regression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Ran</a:t>
            </a:r>
          </a:p>
        </p:txBody>
      </p:sp>
      <p:sp>
        <p:nvSpPr>
          <p:cNvPr id="8" name="Rectangle 7">
            <a:extLst>
              <a:ext uri="{FF2B5EF4-FFF2-40B4-BE49-F238E27FC236}">
                <a16:creationId xmlns:a16="http://schemas.microsoft.com/office/drawing/2014/main" id="{BF3A3620-AC0F-4173-B8A9-EC59844E068D}"/>
              </a:ext>
            </a:extLst>
          </p:cNvPr>
          <p:cNvSpPr/>
          <p:nvPr/>
        </p:nvSpPr>
        <p:spPr bwMode="auto">
          <a:xfrm>
            <a:off x="9863335" y="2379700"/>
            <a:ext cx="2103120" cy="292467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Adjusted 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0278BB5-816E-4D90-9823-8F7042F1B1BA}"/>
              </a:ext>
            </a:extLst>
          </p:cNvPr>
          <p:cNvSpPr/>
          <p:nvPr/>
        </p:nvSpPr>
        <p:spPr bwMode="auto">
          <a:xfrm>
            <a:off x="4967487" y="2379700"/>
            <a:ext cx="2103120" cy="292467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Database:</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Postgres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Compiled CSV</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89D29EB4-F237-4AF7-9F8D-A8BAFDA4E996}"/>
              </a:ext>
            </a:extLst>
          </p:cNvPr>
          <p:cNvCxnSpPr>
            <a:stCxn id="3" idx="3"/>
            <a:endCxn id="6" idx="1"/>
          </p:cNvCxnSpPr>
          <p:nvPr/>
        </p:nvCxnSpPr>
        <p:spPr>
          <a:xfrm>
            <a:off x="2252465" y="3842036"/>
            <a:ext cx="28841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305B30F-DDA9-4E4B-A25A-F70A72463987}"/>
              </a:ext>
            </a:extLst>
          </p:cNvPr>
          <p:cNvCxnSpPr>
            <a:stCxn id="6" idx="3"/>
            <a:endCxn id="9" idx="1"/>
          </p:cNvCxnSpPr>
          <p:nvPr/>
        </p:nvCxnSpPr>
        <p:spPr>
          <a:xfrm flipV="1">
            <a:off x="4644001" y="3842036"/>
            <a:ext cx="323486"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7314FC2-B9C7-439C-A7EC-17290A40F119}"/>
              </a:ext>
            </a:extLst>
          </p:cNvPr>
          <p:cNvCxnSpPr>
            <a:stCxn id="9" idx="3"/>
            <a:endCxn id="7" idx="1"/>
          </p:cNvCxnSpPr>
          <p:nvPr/>
        </p:nvCxnSpPr>
        <p:spPr>
          <a:xfrm>
            <a:off x="7070607" y="3842036"/>
            <a:ext cx="39543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E8B5758-6F7A-47F2-902C-455596E2A40F}"/>
              </a:ext>
            </a:extLst>
          </p:cNvPr>
          <p:cNvCxnSpPr>
            <a:stCxn id="7" idx="3"/>
            <a:endCxn id="8" idx="1"/>
          </p:cNvCxnSpPr>
          <p:nvPr/>
        </p:nvCxnSpPr>
        <p:spPr>
          <a:xfrm>
            <a:off x="9569157" y="3842036"/>
            <a:ext cx="29417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95884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41D-899D-4555-99B4-9F1C26057D4A}"/>
              </a:ext>
            </a:extLst>
          </p:cNvPr>
          <p:cNvSpPr>
            <a:spLocks noGrp="1"/>
          </p:cNvSpPr>
          <p:nvPr>
            <p:ph type="title"/>
          </p:nvPr>
        </p:nvSpPr>
        <p:spPr/>
        <p:txBody>
          <a:bodyPr/>
          <a:lstStyle/>
          <a:p>
            <a:r>
              <a:rPr lang="en-US" dirty="0"/>
              <a:t>Machine Learning Flow Chart</a:t>
            </a:r>
          </a:p>
        </p:txBody>
      </p:sp>
      <p:pic>
        <p:nvPicPr>
          <p:cNvPr id="5" name="Picture 4">
            <a:extLst>
              <a:ext uri="{FF2B5EF4-FFF2-40B4-BE49-F238E27FC236}">
                <a16:creationId xmlns:a16="http://schemas.microsoft.com/office/drawing/2014/main" id="{1335F6A8-60E2-4B48-BE37-D77B69A46706}"/>
              </a:ext>
            </a:extLst>
          </p:cNvPr>
          <p:cNvPicPr>
            <a:picLocks noChangeAspect="1"/>
          </p:cNvPicPr>
          <p:nvPr/>
        </p:nvPicPr>
        <p:blipFill>
          <a:blip r:embed="rId2"/>
          <a:stretch>
            <a:fillRect/>
          </a:stretch>
        </p:blipFill>
        <p:spPr>
          <a:xfrm>
            <a:off x="327609" y="4490066"/>
            <a:ext cx="11279174" cy="1228896"/>
          </a:xfrm>
          <a:prstGeom prst="rect">
            <a:avLst/>
          </a:prstGeom>
        </p:spPr>
      </p:pic>
      <p:sp>
        <p:nvSpPr>
          <p:cNvPr id="3" name="Rectangle 2">
            <a:extLst>
              <a:ext uri="{FF2B5EF4-FFF2-40B4-BE49-F238E27FC236}">
                <a16:creationId xmlns:a16="http://schemas.microsoft.com/office/drawing/2014/main" id="{5AB18C29-2F47-4E8E-A74E-AC9A1D054AB8}"/>
              </a:ext>
            </a:extLst>
          </p:cNvPr>
          <p:cNvSpPr/>
          <p:nvPr/>
        </p:nvSpPr>
        <p:spPr bwMode="auto">
          <a:xfrm>
            <a:off x="476250" y="1647826"/>
            <a:ext cx="2362200" cy="24193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Datasets (CSVs, Labeled):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Consumer Price Index</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Housing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Mortgage Rates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Gas Prices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Unemployment  Rates</a:t>
            </a:r>
          </a:p>
        </p:txBody>
      </p:sp>
      <p:sp>
        <p:nvSpPr>
          <p:cNvPr id="6" name="Rectangle 5">
            <a:extLst>
              <a:ext uri="{FF2B5EF4-FFF2-40B4-BE49-F238E27FC236}">
                <a16:creationId xmlns:a16="http://schemas.microsoft.com/office/drawing/2014/main" id="{AF9424D1-48D8-4B42-947B-CC1AA32B8D29}"/>
              </a:ext>
            </a:extLst>
          </p:cNvPr>
          <p:cNvSpPr/>
          <p:nvPr/>
        </p:nvSpPr>
        <p:spPr bwMode="auto">
          <a:xfrm>
            <a:off x="3076575" y="1647826"/>
            <a:ext cx="2771775" cy="2419350"/>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Data Transformation: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Dropping null values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Filtering dates </a:t>
            </a:r>
          </a:p>
          <a:p>
            <a:pPr marL="171450" indent="-171450"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Dropped unnecessary columns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Transposed data</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Set date as index, region id as column headers</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Converted date to uniform date-time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Assigned zips and coordinates to locations</a:t>
            </a:r>
          </a:p>
        </p:txBody>
      </p:sp>
      <p:sp>
        <p:nvSpPr>
          <p:cNvPr id="7" name="Rectangle 6">
            <a:extLst>
              <a:ext uri="{FF2B5EF4-FFF2-40B4-BE49-F238E27FC236}">
                <a16:creationId xmlns:a16="http://schemas.microsoft.com/office/drawing/2014/main" id="{3B7815A4-FEAB-4DFF-9C8D-AF4BD8D4FD35}"/>
              </a:ext>
            </a:extLst>
          </p:cNvPr>
          <p:cNvSpPr/>
          <p:nvPr/>
        </p:nvSpPr>
        <p:spPr bwMode="auto">
          <a:xfrm>
            <a:off x="6096000" y="1647825"/>
            <a:ext cx="2362200" cy="241934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Machine Learning Model:</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Multi-Linear Model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Supervised Learning </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F3A3620-AC0F-4173-B8A9-EC59844E068D}"/>
              </a:ext>
            </a:extLst>
          </p:cNvPr>
          <p:cNvSpPr/>
          <p:nvPr/>
        </p:nvSpPr>
        <p:spPr bwMode="auto">
          <a:xfrm>
            <a:off x="8896350" y="1647825"/>
            <a:ext cx="2362200" cy="2419349"/>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rgbClr val="FFFFFF"/>
                </a:solidFill>
                <a:ea typeface="Segoe UI" pitchFamily="34" charset="0"/>
                <a:cs typeface="Segoe UI" pitchFamily="34" charset="0"/>
              </a:rPr>
              <a:t>Model Evaluation: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MSE </a:t>
            </a:r>
          </a:p>
          <a:p>
            <a:pPr marL="171450" indent="-171450" algn="l" defTabSz="932472" fontAlgn="base">
              <a:spcBef>
                <a:spcPct val="0"/>
              </a:spcBef>
              <a:spcAft>
                <a:spcPct val="0"/>
              </a:spcAft>
              <a:buFontTx/>
              <a:buChar char="-"/>
            </a:pPr>
            <a:r>
              <a:rPr lang="en-US" sz="1200" dirty="0">
                <a:solidFill>
                  <a:srgbClr val="FFFFFF"/>
                </a:solidFill>
                <a:ea typeface="Segoe UI" pitchFamily="34" charset="0"/>
                <a:cs typeface="Segoe UI" pitchFamily="34" charset="0"/>
              </a:rPr>
              <a:t>R2</a:t>
            </a:r>
          </a:p>
          <a:p>
            <a:pPr marL="171450" indent="-171450" algn="l" defTabSz="932472" fontAlgn="base">
              <a:spcBef>
                <a:spcPct val="0"/>
              </a:spcBef>
              <a:spcAft>
                <a:spcPct val="0"/>
              </a:spcAft>
              <a:buFontTx/>
              <a:buChar char="-"/>
            </a:pPr>
            <a:endParaRPr lang="en-US" sz="12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887966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57192" y="263096"/>
            <a:ext cx="5394960" cy="923330"/>
          </a:xfrm>
        </p:spPr>
        <p:txBody>
          <a:bodyPr/>
          <a:lstStyle/>
          <a:p>
            <a:r>
              <a:rPr lang="en-US" sz="1800" dirty="0"/>
              <a:t>Icons</a:t>
            </a:r>
            <a:br>
              <a:rPr lang="en-US" sz="1000" dirty="0">
                <a:latin typeface="+mn-lt"/>
              </a:rPr>
            </a:br>
            <a:br>
              <a:rPr lang="en-US" sz="1000" dirty="0">
                <a:latin typeface="+mn-lt"/>
              </a:rPr>
            </a:br>
            <a:r>
              <a:rPr lang="en-US" sz="1000" dirty="0" err="1">
                <a:latin typeface="+mn-lt"/>
              </a:rPr>
              <a:t>Icons</a:t>
            </a:r>
            <a:r>
              <a:rPr lang="en-US" sz="1000" dirty="0">
                <a:latin typeface="+mn-lt"/>
              </a:rPr>
              <a:t> should be primarily used as a visual aid, as a way to break up large amounts of text and content, or as a visual cue of the content that follows.</a:t>
            </a:r>
            <a:br>
              <a:rPr lang="en-US" sz="1000" dirty="0">
                <a:latin typeface="+mn-lt"/>
              </a:rPr>
            </a:br>
            <a:r>
              <a:rPr lang="en-US" sz="1000" dirty="0">
                <a:latin typeface="+mn-lt"/>
                <a:hlinkClick r:id="rId2"/>
              </a:rPr>
              <a:t>Get the full set of icons for presentations</a:t>
            </a:r>
            <a:endParaRPr lang="en-US" sz="1000" dirty="0">
              <a:latin typeface="+mn-lt"/>
            </a:endParaRPr>
          </a:p>
        </p:txBody>
      </p:sp>
      <p:graphicFrame>
        <p:nvGraphicFramePr>
          <p:cNvPr id="3" name="Table 2">
            <a:extLst>
              <a:ext uri="{FF2B5EF4-FFF2-40B4-BE49-F238E27FC236}">
                <a16:creationId xmlns:a16="http://schemas.microsoft.com/office/drawing/2014/main" id="{7700899C-650C-42C3-8406-ADB356A1830B}"/>
              </a:ext>
            </a:extLst>
          </p:cNvPr>
          <p:cNvGraphicFramePr>
            <a:graphicFrameLocks noGrp="1"/>
          </p:cNvGraphicFramePr>
          <p:nvPr>
            <p:extLst>
              <p:ext uri="{D42A27DB-BD31-4B8C-83A1-F6EECF244321}">
                <p14:modId xmlns:p14="http://schemas.microsoft.com/office/powerpoint/2010/main" val="814367170"/>
              </p:ext>
            </p:extLst>
          </p:nvPr>
        </p:nvGraphicFramePr>
        <p:xfrm>
          <a:off x="457192" y="874282"/>
          <a:ext cx="11521704" cy="27432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i="0"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INDUSTRY SECTORS</a:t>
                      </a:r>
                      <a:endParaRPr lang="en-US" sz="900" b="0" i="0"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Aeronautics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Agriculture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Architecture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Automotive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Construction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 and research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Energy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Financial services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Healthcare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Engineering and manufacturing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Professional services, media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Sports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Government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Retail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Technology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Media and broadcasting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Travel and transportation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Education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Law</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Science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bl>
          </a:graphicData>
        </a:graphic>
      </p:graphicFrame>
      <p:sp>
        <p:nvSpPr>
          <p:cNvPr id="20" name="rocket" descr="Icon of a rocket" title="Icon of a rocket">
            <a:extLst>
              <a:ext uri="{FF2B5EF4-FFF2-40B4-BE49-F238E27FC236}">
                <a16:creationId xmlns:a16="http://schemas.microsoft.com/office/drawing/2014/main" id="{149B8CF2-9C71-4039-B793-C8D6C29412DE}"/>
              </a:ext>
            </a:extLst>
          </p:cNvPr>
          <p:cNvSpPr>
            <a:spLocks noChangeAspect="1" noEditPoints="1"/>
          </p:cNvSpPr>
          <p:nvPr/>
        </p:nvSpPr>
        <p:spPr bwMode="auto">
          <a:xfrm>
            <a:off x="750715" y="1932098"/>
            <a:ext cx="373074" cy="365760"/>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plant_3" title="Icon of three stalks of wheat">
            <a:extLst>
              <a:ext uri="{FF2B5EF4-FFF2-40B4-BE49-F238E27FC236}">
                <a16:creationId xmlns:a16="http://schemas.microsoft.com/office/drawing/2014/main" id="{11109F4E-67A8-4F58-8095-82C381BAAE20}"/>
              </a:ext>
            </a:extLst>
          </p:cNvPr>
          <p:cNvSpPr>
            <a:spLocks noChangeAspect="1" noEditPoints="1"/>
          </p:cNvSpPr>
          <p:nvPr/>
        </p:nvSpPr>
        <p:spPr bwMode="auto">
          <a:xfrm>
            <a:off x="1790216" y="1932098"/>
            <a:ext cx="214313" cy="36576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8" name="building_8" title="Icon of tall buildings">
            <a:extLst>
              <a:ext uri="{FF2B5EF4-FFF2-40B4-BE49-F238E27FC236}">
                <a16:creationId xmlns:a16="http://schemas.microsoft.com/office/drawing/2014/main" id="{95770148-407D-45D5-85BC-335D6584F068}"/>
              </a:ext>
            </a:extLst>
          </p:cNvPr>
          <p:cNvSpPr>
            <a:spLocks noChangeAspect="1" noEditPoints="1"/>
          </p:cNvSpPr>
          <p:nvPr/>
        </p:nvSpPr>
        <p:spPr bwMode="auto">
          <a:xfrm>
            <a:off x="2689106" y="1932098"/>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 name="car" title="Icon of a car">
            <a:extLst>
              <a:ext uri="{FF2B5EF4-FFF2-40B4-BE49-F238E27FC236}">
                <a16:creationId xmlns:a16="http://schemas.microsoft.com/office/drawing/2014/main" id="{A5753BD3-663F-4762-9A08-ACBC29A42446}"/>
              </a:ext>
            </a:extLst>
          </p:cNvPr>
          <p:cNvSpPr>
            <a:spLocks noChangeAspect="1" noEditPoints="1"/>
          </p:cNvSpPr>
          <p:nvPr/>
        </p:nvSpPr>
        <p:spPr bwMode="auto">
          <a:xfrm>
            <a:off x="3611872" y="1957323"/>
            <a:ext cx="411480" cy="315310"/>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construction" title="Icon of a construction helmet">
            <a:extLst>
              <a:ext uri="{FF2B5EF4-FFF2-40B4-BE49-F238E27FC236}">
                <a16:creationId xmlns:a16="http://schemas.microsoft.com/office/drawing/2014/main" id="{BC096AA8-EC38-4BA0-A8F1-F0DC1B7F5C55}"/>
              </a:ext>
            </a:extLst>
          </p:cNvPr>
          <p:cNvSpPr>
            <a:spLocks noChangeAspect="1" noEditPoints="1"/>
          </p:cNvSpPr>
          <p:nvPr/>
        </p:nvSpPr>
        <p:spPr bwMode="auto">
          <a:xfrm>
            <a:off x="4571992" y="1985341"/>
            <a:ext cx="411480" cy="259275"/>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9" name="book_2" title="Icon of a book and a pencil">
            <a:extLst>
              <a:ext uri="{FF2B5EF4-FFF2-40B4-BE49-F238E27FC236}">
                <a16:creationId xmlns:a16="http://schemas.microsoft.com/office/drawing/2014/main" id="{B86A4B1A-7F62-4DBE-B98F-531548293553}"/>
              </a:ext>
            </a:extLst>
          </p:cNvPr>
          <p:cNvSpPr>
            <a:spLocks noChangeAspect="1" noEditPoints="1"/>
          </p:cNvSpPr>
          <p:nvPr/>
        </p:nvSpPr>
        <p:spPr bwMode="auto">
          <a:xfrm>
            <a:off x="5538194" y="1932098"/>
            <a:ext cx="399316"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2" name="LightningBolt_E945" title="Icon of a lightning bolt">
            <a:extLst>
              <a:ext uri="{FF2B5EF4-FFF2-40B4-BE49-F238E27FC236}">
                <a16:creationId xmlns:a16="http://schemas.microsoft.com/office/drawing/2014/main" id="{5C380AC2-81D4-4578-B9A4-3AAD9E18FB93}"/>
              </a:ext>
            </a:extLst>
          </p:cNvPr>
          <p:cNvSpPr>
            <a:spLocks noChangeAspect="1"/>
          </p:cNvSpPr>
          <p:nvPr/>
        </p:nvSpPr>
        <p:spPr bwMode="auto">
          <a:xfrm>
            <a:off x="6566920" y="1932098"/>
            <a:ext cx="262105" cy="36576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8" name="graph_9" title="Icon of a line chart with connected circles at varying points">
            <a:extLst>
              <a:ext uri="{FF2B5EF4-FFF2-40B4-BE49-F238E27FC236}">
                <a16:creationId xmlns:a16="http://schemas.microsoft.com/office/drawing/2014/main" id="{A8A31693-50DF-4AC4-8ED8-1414D015F38F}"/>
              </a:ext>
            </a:extLst>
          </p:cNvPr>
          <p:cNvSpPr>
            <a:spLocks noChangeAspect="1" noEditPoints="1"/>
          </p:cNvSpPr>
          <p:nvPr/>
        </p:nvSpPr>
        <p:spPr bwMode="auto">
          <a:xfrm>
            <a:off x="7460182" y="1932098"/>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3" name="Freeform 9" title="Icon of a heart with a heartbeat monitor line through the middle">
            <a:extLst>
              <a:ext uri="{FF2B5EF4-FFF2-40B4-BE49-F238E27FC236}">
                <a16:creationId xmlns:a16="http://schemas.microsoft.com/office/drawing/2014/main" id="{B340DDF3-03E1-4C35-BE42-1DC5BA00E674}"/>
              </a:ext>
            </a:extLst>
          </p:cNvPr>
          <p:cNvSpPr>
            <a:spLocks noChangeAspect="1"/>
          </p:cNvSpPr>
          <p:nvPr/>
        </p:nvSpPr>
        <p:spPr bwMode="auto">
          <a:xfrm>
            <a:off x="8407016" y="193209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factory_3" title="Icon of a factory or warehouse">
            <a:extLst>
              <a:ext uri="{FF2B5EF4-FFF2-40B4-BE49-F238E27FC236}">
                <a16:creationId xmlns:a16="http://schemas.microsoft.com/office/drawing/2014/main" id="{407BBFF5-50B5-4CE5-AF8A-45D82BF710FE}"/>
              </a:ext>
            </a:extLst>
          </p:cNvPr>
          <p:cNvSpPr>
            <a:spLocks noChangeAspect="1" noEditPoints="1"/>
          </p:cNvSpPr>
          <p:nvPr/>
        </p:nvSpPr>
        <p:spPr bwMode="auto">
          <a:xfrm>
            <a:off x="9377354" y="1987566"/>
            <a:ext cx="411480" cy="2548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8" name="News_E900" title="Icon of a newspaper">
            <a:extLst>
              <a:ext uri="{FF2B5EF4-FFF2-40B4-BE49-F238E27FC236}">
                <a16:creationId xmlns:a16="http://schemas.microsoft.com/office/drawing/2014/main" id="{A2CF4BFE-D914-4BA4-8351-54632A4C5B43}"/>
              </a:ext>
            </a:extLst>
          </p:cNvPr>
          <p:cNvSpPr>
            <a:spLocks noChangeAspect="1" noEditPoints="1"/>
          </p:cNvSpPr>
          <p:nvPr/>
        </p:nvSpPr>
        <p:spPr bwMode="auto">
          <a:xfrm>
            <a:off x="10337474" y="1977647"/>
            <a:ext cx="411480" cy="27466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 name="sports" title="Icon of a rugby ball and soccer ball">
            <a:extLst>
              <a:ext uri="{FF2B5EF4-FFF2-40B4-BE49-F238E27FC236}">
                <a16:creationId xmlns:a16="http://schemas.microsoft.com/office/drawing/2014/main" id="{C87837EC-C743-4DE3-B441-6ABE9F15CFFD}"/>
              </a:ext>
            </a:extLst>
          </p:cNvPr>
          <p:cNvSpPr>
            <a:spLocks noChangeAspect="1" noEditPoints="1"/>
          </p:cNvSpPr>
          <p:nvPr/>
        </p:nvSpPr>
        <p:spPr bwMode="auto">
          <a:xfrm>
            <a:off x="11319267" y="1932098"/>
            <a:ext cx="368135" cy="365760"/>
          </a:xfrm>
          <a:custGeom>
            <a:avLst/>
            <a:gdLst>
              <a:gd name="T0" fmla="*/ 75 w 349"/>
              <a:gd name="T1" fmla="*/ 123 h 348"/>
              <a:gd name="T2" fmla="*/ 212 w 349"/>
              <a:gd name="T3" fmla="*/ 0 h 348"/>
              <a:gd name="T4" fmla="*/ 349 w 349"/>
              <a:gd name="T5" fmla="*/ 137 h 348"/>
              <a:gd name="T6" fmla="*/ 222 w 349"/>
              <a:gd name="T7" fmla="*/ 274 h 348"/>
              <a:gd name="T8" fmla="*/ 21 w 349"/>
              <a:gd name="T9" fmla="*/ 139 h 348"/>
              <a:gd name="T10" fmla="*/ 62 w 349"/>
              <a:gd name="T11" fmla="*/ 288 h 348"/>
              <a:gd name="T12" fmla="*/ 212 w 349"/>
              <a:gd name="T13" fmla="*/ 329 h 348"/>
              <a:gd name="T14" fmla="*/ 171 w 349"/>
              <a:gd name="T15" fmla="*/ 180 h 348"/>
              <a:gd name="T16" fmla="*/ 21 w 349"/>
              <a:gd name="T17" fmla="*/ 139 h 348"/>
              <a:gd name="T18" fmla="*/ 92 w 349"/>
              <a:gd name="T19" fmla="*/ 211 h 348"/>
              <a:gd name="T20" fmla="*/ 138 w 349"/>
              <a:gd name="T21" fmla="*/ 256 h 348"/>
              <a:gd name="T22" fmla="*/ 75 w 349"/>
              <a:gd name="T23" fmla="*/ 123 h 348"/>
              <a:gd name="T24" fmla="*/ 74 w 349"/>
              <a:gd name="T25" fmla="*/ 128 h 348"/>
              <a:gd name="T26" fmla="*/ 161 w 349"/>
              <a:gd name="T27" fmla="*/ 123 h 348"/>
              <a:gd name="T28" fmla="*/ 179 w 349"/>
              <a:gd name="T29" fmla="*/ 175 h 348"/>
              <a:gd name="T30" fmla="*/ 245 w 349"/>
              <a:gd name="T31" fmla="*/ 175 h 348"/>
              <a:gd name="T32" fmla="*/ 262 w 349"/>
              <a:gd name="T33" fmla="*/ 123 h 348"/>
              <a:gd name="T34" fmla="*/ 212 w 349"/>
              <a:gd name="T35" fmla="*/ 85 h 348"/>
              <a:gd name="T36" fmla="*/ 161 w 349"/>
              <a:gd name="T37" fmla="*/ 123 h 348"/>
              <a:gd name="T38" fmla="*/ 162 w 349"/>
              <a:gd name="T39" fmla="*/ 8 h 348"/>
              <a:gd name="T40" fmla="*/ 212 w 349"/>
              <a:gd name="T41" fmla="*/ 41 h 348"/>
              <a:gd name="T42" fmla="*/ 261 w 349"/>
              <a:gd name="T43" fmla="*/ 8 h 348"/>
              <a:gd name="T44" fmla="*/ 212 w 349"/>
              <a:gd name="T45" fmla="*/ 85 h 348"/>
              <a:gd name="T46" fmla="*/ 212 w 349"/>
              <a:gd name="T47" fmla="*/ 39 h 348"/>
              <a:gd name="T48" fmla="*/ 262 w 349"/>
              <a:gd name="T49" fmla="*/ 123 h 348"/>
              <a:gd name="T50" fmla="*/ 307 w 349"/>
              <a:gd name="T51" fmla="*/ 113 h 348"/>
              <a:gd name="T52" fmla="*/ 322 w 349"/>
              <a:gd name="T53" fmla="*/ 56 h 348"/>
              <a:gd name="T54" fmla="*/ 348 w 349"/>
              <a:gd name="T55" fmla="*/ 153 h 348"/>
              <a:gd name="T56" fmla="*/ 307 w 349"/>
              <a:gd name="T57" fmla="*/ 113 h 348"/>
              <a:gd name="T58" fmla="*/ 99 w 349"/>
              <a:gd name="T59" fmla="*/ 56 h 348"/>
              <a:gd name="T60" fmla="*/ 115 w 349"/>
              <a:gd name="T61" fmla="*/ 113 h 348"/>
              <a:gd name="T62" fmla="*/ 160 w 349"/>
              <a:gd name="T63" fmla="*/ 123 h 348"/>
              <a:gd name="T64" fmla="*/ 94 w 349"/>
              <a:gd name="T65" fmla="*/ 133 h 348"/>
              <a:gd name="T66" fmla="*/ 115 w 349"/>
              <a:gd name="T67" fmla="*/ 113 h 348"/>
              <a:gd name="T68" fmla="*/ 245 w 349"/>
              <a:gd name="T69" fmla="*/ 175 h 348"/>
              <a:gd name="T70" fmla="*/ 270 w 349"/>
              <a:gd name="T71" fmla="*/ 215 h 348"/>
              <a:gd name="T72" fmla="*/ 323 w 349"/>
              <a:gd name="T73" fmla="*/ 218 h 348"/>
              <a:gd name="T74" fmla="*/ 245 w 349"/>
              <a:gd name="T75" fmla="*/ 271 h 348"/>
              <a:gd name="T76" fmla="*/ 270 w 349"/>
              <a:gd name="T77" fmla="*/ 21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9" h="348">
                <a:moveTo>
                  <a:pt x="75" y="123"/>
                </a:moveTo>
                <a:cubicBezTo>
                  <a:pt x="82" y="54"/>
                  <a:pt x="140" y="0"/>
                  <a:pt x="212" y="0"/>
                </a:cubicBezTo>
                <a:cubicBezTo>
                  <a:pt x="288" y="0"/>
                  <a:pt x="349" y="61"/>
                  <a:pt x="349" y="137"/>
                </a:cubicBezTo>
                <a:cubicBezTo>
                  <a:pt x="349" y="210"/>
                  <a:pt x="293" y="269"/>
                  <a:pt x="222" y="274"/>
                </a:cubicBezTo>
                <a:moveTo>
                  <a:pt x="21" y="139"/>
                </a:moveTo>
                <a:cubicBezTo>
                  <a:pt x="0" y="160"/>
                  <a:pt x="10" y="236"/>
                  <a:pt x="62" y="288"/>
                </a:cubicBezTo>
                <a:cubicBezTo>
                  <a:pt x="115" y="341"/>
                  <a:pt x="192" y="348"/>
                  <a:pt x="212" y="329"/>
                </a:cubicBezTo>
                <a:cubicBezTo>
                  <a:pt x="232" y="309"/>
                  <a:pt x="223" y="232"/>
                  <a:pt x="171" y="180"/>
                </a:cubicBezTo>
                <a:cubicBezTo>
                  <a:pt x="118" y="127"/>
                  <a:pt x="45" y="115"/>
                  <a:pt x="21" y="139"/>
                </a:cubicBezTo>
                <a:close/>
                <a:moveTo>
                  <a:pt x="92" y="211"/>
                </a:moveTo>
                <a:cubicBezTo>
                  <a:pt x="138" y="256"/>
                  <a:pt x="138" y="256"/>
                  <a:pt x="138" y="256"/>
                </a:cubicBezTo>
                <a:moveTo>
                  <a:pt x="75" y="123"/>
                </a:moveTo>
                <a:cubicBezTo>
                  <a:pt x="75" y="125"/>
                  <a:pt x="74" y="128"/>
                  <a:pt x="74" y="128"/>
                </a:cubicBezTo>
                <a:moveTo>
                  <a:pt x="161" y="123"/>
                </a:moveTo>
                <a:cubicBezTo>
                  <a:pt x="179" y="175"/>
                  <a:pt x="179" y="175"/>
                  <a:pt x="179" y="175"/>
                </a:cubicBezTo>
                <a:cubicBezTo>
                  <a:pt x="245" y="175"/>
                  <a:pt x="245" y="175"/>
                  <a:pt x="245" y="175"/>
                </a:cubicBezTo>
                <a:cubicBezTo>
                  <a:pt x="262" y="123"/>
                  <a:pt x="262" y="123"/>
                  <a:pt x="262" y="123"/>
                </a:cubicBezTo>
                <a:cubicBezTo>
                  <a:pt x="212" y="85"/>
                  <a:pt x="212" y="85"/>
                  <a:pt x="212" y="85"/>
                </a:cubicBezTo>
                <a:lnTo>
                  <a:pt x="161" y="123"/>
                </a:lnTo>
                <a:close/>
                <a:moveTo>
                  <a:pt x="162" y="8"/>
                </a:moveTo>
                <a:cubicBezTo>
                  <a:pt x="212" y="41"/>
                  <a:pt x="212" y="41"/>
                  <a:pt x="212" y="41"/>
                </a:cubicBezTo>
                <a:cubicBezTo>
                  <a:pt x="261" y="8"/>
                  <a:pt x="261" y="8"/>
                  <a:pt x="261" y="8"/>
                </a:cubicBezTo>
                <a:moveTo>
                  <a:pt x="212" y="85"/>
                </a:moveTo>
                <a:cubicBezTo>
                  <a:pt x="212" y="39"/>
                  <a:pt x="212" y="39"/>
                  <a:pt x="212" y="39"/>
                </a:cubicBezTo>
                <a:moveTo>
                  <a:pt x="262" y="123"/>
                </a:moveTo>
                <a:cubicBezTo>
                  <a:pt x="307" y="113"/>
                  <a:pt x="307" y="113"/>
                  <a:pt x="307" y="113"/>
                </a:cubicBezTo>
                <a:cubicBezTo>
                  <a:pt x="322" y="56"/>
                  <a:pt x="322" y="56"/>
                  <a:pt x="322" y="56"/>
                </a:cubicBezTo>
                <a:moveTo>
                  <a:pt x="348" y="153"/>
                </a:moveTo>
                <a:cubicBezTo>
                  <a:pt x="307" y="113"/>
                  <a:pt x="307" y="113"/>
                  <a:pt x="307" y="113"/>
                </a:cubicBezTo>
                <a:moveTo>
                  <a:pt x="99" y="56"/>
                </a:moveTo>
                <a:cubicBezTo>
                  <a:pt x="115" y="113"/>
                  <a:pt x="115" y="113"/>
                  <a:pt x="115" y="113"/>
                </a:cubicBezTo>
                <a:cubicBezTo>
                  <a:pt x="160" y="123"/>
                  <a:pt x="160" y="123"/>
                  <a:pt x="160" y="123"/>
                </a:cubicBezTo>
                <a:moveTo>
                  <a:pt x="94" y="133"/>
                </a:moveTo>
                <a:cubicBezTo>
                  <a:pt x="115" y="113"/>
                  <a:pt x="115" y="113"/>
                  <a:pt x="115" y="113"/>
                </a:cubicBezTo>
                <a:moveTo>
                  <a:pt x="245" y="175"/>
                </a:moveTo>
                <a:cubicBezTo>
                  <a:pt x="270" y="215"/>
                  <a:pt x="270" y="215"/>
                  <a:pt x="270" y="215"/>
                </a:cubicBezTo>
                <a:cubicBezTo>
                  <a:pt x="323" y="218"/>
                  <a:pt x="323" y="218"/>
                  <a:pt x="323" y="218"/>
                </a:cubicBezTo>
                <a:moveTo>
                  <a:pt x="245" y="271"/>
                </a:moveTo>
                <a:cubicBezTo>
                  <a:pt x="270" y="215"/>
                  <a:pt x="270" y="215"/>
                  <a:pt x="270" y="21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building_9" title="Icon of a building with columns in a row and a triangular top and a flag atop it">
            <a:extLst>
              <a:ext uri="{FF2B5EF4-FFF2-40B4-BE49-F238E27FC236}">
                <a16:creationId xmlns:a16="http://schemas.microsoft.com/office/drawing/2014/main" id="{E4F721EB-85EE-4A06-915F-7EB64FDE1E56}"/>
              </a:ext>
            </a:extLst>
          </p:cNvPr>
          <p:cNvSpPr>
            <a:spLocks noChangeAspect="1" noEditPoints="1"/>
          </p:cNvSpPr>
          <p:nvPr/>
        </p:nvSpPr>
        <p:spPr bwMode="auto">
          <a:xfrm>
            <a:off x="757867" y="2846500"/>
            <a:ext cx="358771" cy="365760"/>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 name="bag" title="Icon of a handbag">
            <a:extLst>
              <a:ext uri="{FF2B5EF4-FFF2-40B4-BE49-F238E27FC236}">
                <a16:creationId xmlns:a16="http://schemas.microsoft.com/office/drawing/2014/main" id="{5173E9B8-4A78-4071-B875-8839A43B1F38}"/>
              </a:ext>
            </a:extLst>
          </p:cNvPr>
          <p:cNvSpPr>
            <a:spLocks noChangeAspect="1" noEditPoints="1"/>
          </p:cNvSpPr>
          <p:nvPr/>
        </p:nvSpPr>
        <p:spPr bwMode="auto">
          <a:xfrm>
            <a:off x="1750176" y="2846500"/>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chip" title="Icon of a computer chip">
            <a:extLst>
              <a:ext uri="{FF2B5EF4-FFF2-40B4-BE49-F238E27FC236}">
                <a16:creationId xmlns:a16="http://schemas.microsoft.com/office/drawing/2014/main" id="{4C920F39-649F-4DDE-9083-803DC34BF6A7}"/>
              </a:ext>
            </a:extLst>
          </p:cNvPr>
          <p:cNvSpPr>
            <a:spLocks noChangeAspect="1" noEditPoints="1"/>
          </p:cNvSpPr>
          <p:nvPr/>
        </p:nvSpPr>
        <p:spPr bwMode="auto">
          <a:xfrm>
            <a:off x="2678314" y="2846500"/>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6" name="Broadcasting_F1B5" title="Icon of a communication dish with signal lines">
            <a:extLst>
              <a:ext uri="{FF2B5EF4-FFF2-40B4-BE49-F238E27FC236}">
                <a16:creationId xmlns:a16="http://schemas.microsoft.com/office/drawing/2014/main" id="{3148AE23-0ECB-43FE-859A-05EE74573521}"/>
              </a:ext>
            </a:extLst>
          </p:cNvPr>
          <p:cNvSpPr>
            <a:spLocks noChangeAspect="1" noEditPoints="1"/>
          </p:cNvSpPr>
          <p:nvPr/>
        </p:nvSpPr>
        <p:spPr bwMode="auto">
          <a:xfrm>
            <a:off x="3634817" y="2846500"/>
            <a:ext cx="365590" cy="36576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 name="Airplane_E709" title="Icon of an airplane">
            <a:extLst>
              <a:ext uri="{FF2B5EF4-FFF2-40B4-BE49-F238E27FC236}">
                <a16:creationId xmlns:a16="http://schemas.microsoft.com/office/drawing/2014/main" id="{C3AA6F14-C244-4AA5-99EB-6727E6CE601E}"/>
              </a:ext>
            </a:extLst>
          </p:cNvPr>
          <p:cNvSpPr>
            <a:spLocks noChangeAspect="1"/>
          </p:cNvSpPr>
          <p:nvPr/>
        </p:nvSpPr>
        <p:spPr bwMode="auto">
          <a:xfrm>
            <a:off x="4597241" y="2846500"/>
            <a:ext cx="360982" cy="365760"/>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graduate" title="Icon of a graduation cap">
            <a:extLst>
              <a:ext uri="{FF2B5EF4-FFF2-40B4-BE49-F238E27FC236}">
                <a16:creationId xmlns:a16="http://schemas.microsoft.com/office/drawing/2014/main" id="{606FF38A-9882-4366-AA83-D793E8159195}"/>
              </a:ext>
            </a:extLst>
          </p:cNvPr>
          <p:cNvSpPr>
            <a:spLocks noChangeAspect="1" noEditPoints="1"/>
          </p:cNvSpPr>
          <p:nvPr/>
        </p:nvSpPr>
        <p:spPr bwMode="auto">
          <a:xfrm>
            <a:off x="5524658" y="2846500"/>
            <a:ext cx="426389" cy="365760"/>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Compare_F057" title="Icon of a counterweight scale">
            <a:extLst>
              <a:ext uri="{FF2B5EF4-FFF2-40B4-BE49-F238E27FC236}">
                <a16:creationId xmlns:a16="http://schemas.microsoft.com/office/drawing/2014/main" id="{71EEAFC1-3ACF-4BAB-9AEC-F7CAE80ADE2D}"/>
              </a:ext>
            </a:extLst>
          </p:cNvPr>
          <p:cNvSpPr>
            <a:spLocks noChangeAspect="1" noEditPoints="1"/>
          </p:cNvSpPr>
          <p:nvPr/>
        </p:nvSpPr>
        <p:spPr bwMode="auto">
          <a:xfrm>
            <a:off x="6520873" y="2846500"/>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Beaker_F196" title="Icon of a scientific flask with liquid in it">
            <a:extLst>
              <a:ext uri="{FF2B5EF4-FFF2-40B4-BE49-F238E27FC236}">
                <a16:creationId xmlns:a16="http://schemas.microsoft.com/office/drawing/2014/main" id="{47284A01-32F7-4584-8458-7FD44ACA9929}"/>
              </a:ext>
            </a:extLst>
          </p:cNvPr>
          <p:cNvSpPr>
            <a:spLocks noChangeAspect="1" noEditPoints="1"/>
          </p:cNvSpPr>
          <p:nvPr/>
        </p:nvSpPr>
        <p:spPr bwMode="auto">
          <a:xfrm>
            <a:off x="7504577" y="2846500"/>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a:extLst>
              <a:ext uri="{FF2B5EF4-FFF2-40B4-BE49-F238E27FC236}">
                <a16:creationId xmlns:a16="http://schemas.microsoft.com/office/drawing/2014/main" id="{81C87DCC-3942-44EB-8CBB-E8A5A56C9C7D}"/>
              </a:ext>
            </a:extLst>
          </p:cNvPr>
          <p:cNvGraphicFramePr>
            <a:graphicFrameLocks noGrp="1"/>
          </p:cNvGraphicFramePr>
          <p:nvPr>
            <p:extLst>
              <p:ext uri="{D42A27DB-BD31-4B8C-83A1-F6EECF244321}">
                <p14:modId xmlns:p14="http://schemas.microsoft.com/office/powerpoint/2010/main" val="4164451602"/>
              </p:ext>
            </p:extLst>
          </p:nvPr>
        </p:nvGraphicFramePr>
        <p:xfrm>
          <a:off x="457192" y="3301602"/>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MAPS  /  LOCATION</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Globe, global, earth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GPS, directions, navigation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Navigation, GPS, POI, location, map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Map, location, route, </a:t>
                      </a:r>
                      <a:r>
                        <a:rPr kumimoji="0" lang="en-US" sz="600" b="0" i="0" u="none" strike="noStrike" kern="1200" cap="none" spc="-2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quest, destination, journey</a:t>
                      </a:r>
                      <a:endParaRPr lang="en-US" sz="600" kern="1200" spc="-20" baseline="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Download map, receive location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30" name="globe_2" title="Icon of a sphere made of lines">
            <a:extLst>
              <a:ext uri="{FF2B5EF4-FFF2-40B4-BE49-F238E27FC236}">
                <a16:creationId xmlns:a16="http://schemas.microsoft.com/office/drawing/2014/main" id="{2BBA021C-05A8-4E50-BBA7-CED56217E895}"/>
              </a:ext>
            </a:extLst>
          </p:cNvPr>
          <p:cNvSpPr>
            <a:spLocks noChangeAspect="1" noEditPoints="1"/>
          </p:cNvSpPr>
          <p:nvPr/>
        </p:nvSpPr>
        <p:spPr bwMode="auto">
          <a:xfrm>
            <a:off x="754372" y="4359421"/>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globe_4" title="Icon of the earth">
            <a:extLst>
              <a:ext uri="{FF2B5EF4-FFF2-40B4-BE49-F238E27FC236}">
                <a16:creationId xmlns:a16="http://schemas.microsoft.com/office/drawing/2014/main" id="{AD9FC2D7-88C3-46E1-9725-4EE0171583BB}"/>
              </a:ext>
            </a:extLst>
          </p:cNvPr>
          <p:cNvSpPr>
            <a:spLocks noChangeAspect="1" noEditPoints="1"/>
          </p:cNvSpPr>
          <p:nvPr/>
        </p:nvSpPr>
        <p:spPr bwMode="auto">
          <a:xfrm>
            <a:off x="1716760" y="4359421"/>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POI_ECAF" title="Icon of a map location marker">
            <a:extLst>
              <a:ext uri="{FF2B5EF4-FFF2-40B4-BE49-F238E27FC236}">
                <a16:creationId xmlns:a16="http://schemas.microsoft.com/office/drawing/2014/main" id="{094D2FA2-BA6C-42E4-93CC-AB70CA16A422}"/>
              </a:ext>
            </a:extLst>
          </p:cNvPr>
          <p:cNvSpPr>
            <a:spLocks noChangeAspect="1" noEditPoints="1"/>
          </p:cNvSpPr>
          <p:nvPr/>
        </p:nvSpPr>
        <p:spPr bwMode="auto">
          <a:xfrm>
            <a:off x="2743204" y="435942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location_3" title="Icon of a map with a pin in it">
            <a:extLst>
              <a:ext uri="{FF2B5EF4-FFF2-40B4-BE49-F238E27FC236}">
                <a16:creationId xmlns:a16="http://schemas.microsoft.com/office/drawing/2014/main" id="{4FE1D2CD-E03D-4787-8540-5A13A991457D}"/>
              </a:ext>
            </a:extLst>
          </p:cNvPr>
          <p:cNvSpPr>
            <a:spLocks noChangeAspect="1" noEditPoints="1"/>
          </p:cNvSpPr>
          <p:nvPr/>
        </p:nvSpPr>
        <p:spPr bwMode="auto">
          <a:xfrm>
            <a:off x="3599930" y="4359421"/>
            <a:ext cx="435364" cy="365760"/>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location_5" title="Icon of a pin">
            <a:extLst>
              <a:ext uri="{FF2B5EF4-FFF2-40B4-BE49-F238E27FC236}">
                <a16:creationId xmlns:a16="http://schemas.microsoft.com/office/drawing/2014/main" id="{27391F47-D901-4179-8501-1D20B75752E3}"/>
              </a:ext>
            </a:extLst>
          </p:cNvPr>
          <p:cNvSpPr>
            <a:spLocks noChangeAspect="1" noEditPoints="1"/>
          </p:cNvSpPr>
          <p:nvPr/>
        </p:nvSpPr>
        <p:spPr bwMode="auto">
          <a:xfrm>
            <a:off x="4712708" y="4359421"/>
            <a:ext cx="130048" cy="365760"/>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4" name="Quest_ED40" title="Icon of a map with a dotted line leading to an ex">
            <a:extLst>
              <a:ext uri="{FF2B5EF4-FFF2-40B4-BE49-F238E27FC236}">
                <a16:creationId xmlns:a16="http://schemas.microsoft.com/office/drawing/2014/main" id="{1C00236C-52E5-4869-ADD2-90EF6AE08DCC}"/>
              </a:ext>
            </a:extLst>
          </p:cNvPr>
          <p:cNvSpPr>
            <a:spLocks noChangeAspect="1" noEditPoints="1"/>
          </p:cNvSpPr>
          <p:nvPr/>
        </p:nvSpPr>
        <p:spPr bwMode="auto">
          <a:xfrm>
            <a:off x="5555017" y="4359421"/>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DownloadMap_E826" title="Icon of a folded map with a download symbol in the lower right corner">
            <a:extLst>
              <a:ext uri="{FF2B5EF4-FFF2-40B4-BE49-F238E27FC236}">
                <a16:creationId xmlns:a16="http://schemas.microsoft.com/office/drawing/2014/main" id="{1EEC9639-C4FE-453F-BD08-4414479F6170}"/>
              </a:ext>
            </a:extLst>
          </p:cNvPr>
          <p:cNvSpPr>
            <a:spLocks noChangeAspect="1" noEditPoints="1"/>
          </p:cNvSpPr>
          <p:nvPr/>
        </p:nvSpPr>
        <p:spPr bwMode="auto">
          <a:xfrm>
            <a:off x="6474387" y="4359421"/>
            <a:ext cx="447170" cy="365760"/>
          </a:xfrm>
          <a:custGeom>
            <a:avLst/>
            <a:gdLst>
              <a:gd name="T0" fmla="*/ 1290 w 4993"/>
              <a:gd name="T1" fmla="*/ 0 h 4084"/>
              <a:gd name="T2" fmla="*/ 1290 w 4993"/>
              <a:gd name="T3" fmla="*/ 2794 h 4084"/>
              <a:gd name="T4" fmla="*/ 4190 w 4993"/>
              <a:gd name="T5" fmla="*/ 1666 h 4084"/>
              <a:gd name="T6" fmla="*/ 4190 w 4993"/>
              <a:gd name="T7" fmla="*/ 3277 h 4084"/>
              <a:gd name="T8" fmla="*/ 3506 w 4993"/>
              <a:gd name="T9" fmla="*/ 2754 h 4084"/>
              <a:gd name="T10" fmla="*/ 4190 w 4993"/>
              <a:gd name="T11" fmla="*/ 3438 h 4084"/>
              <a:gd name="T12" fmla="*/ 4875 w 4993"/>
              <a:gd name="T13" fmla="*/ 2754 h 4084"/>
              <a:gd name="T14" fmla="*/ 4190 w 4993"/>
              <a:gd name="T15" fmla="*/ 1344 h 4084"/>
              <a:gd name="T16" fmla="*/ 4190 w 4993"/>
              <a:gd name="T17" fmla="*/ 107 h 4084"/>
              <a:gd name="T18" fmla="*/ 2901 w 4993"/>
              <a:gd name="T19" fmla="*/ 537 h 4084"/>
              <a:gd name="T20" fmla="*/ 1290 w 4993"/>
              <a:gd name="T21" fmla="*/ 0 h 4084"/>
              <a:gd name="T22" fmla="*/ 0 w 4993"/>
              <a:gd name="T23" fmla="*/ 430 h 4084"/>
              <a:gd name="T24" fmla="*/ 0 w 4993"/>
              <a:gd name="T25" fmla="*/ 3225 h 4084"/>
              <a:gd name="T26" fmla="*/ 1290 w 4993"/>
              <a:gd name="T27" fmla="*/ 2794 h 4084"/>
              <a:gd name="T28" fmla="*/ 2901 w 4993"/>
              <a:gd name="T29" fmla="*/ 3332 h 4084"/>
              <a:gd name="T30" fmla="*/ 2901 w 4993"/>
              <a:gd name="T31" fmla="*/ 537 h 4084"/>
              <a:gd name="T32" fmla="*/ 3385 w 4993"/>
              <a:gd name="T33" fmla="*/ 4084 h 4084"/>
              <a:gd name="T34" fmla="*/ 4993 w 4993"/>
              <a:gd name="T35" fmla="*/ 4084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3" h="4084">
                <a:moveTo>
                  <a:pt x="1290" y="0"/>
                </a:moveTo>
                <a:lnTo>
                  <a:pt x="1290" y="2794"/>
                </a:lnTo>
                <a:moveTo>
                  <a:pt x="4190" y="1666"/>
                </a:moveTo>
                <a:lnTo>
                  <a:pt x="4190" y="3277"/>
                </a:lnTo>
                <a:moveTo>
                  <a:pt x="3506" y="2754"/>
                </a:moveTo>
                <a:lnTo>
                  <a:pt x="4190" y="3438"/>
                </a:lnTo>
                <a:lnTo>
                  <a:pt x="4875" y="2754"/>
                </a:lnTo>
                <a:moveTo>
                  <a:pt x="4190" y="1344"/>
                </a:moveTo>
                <a:lnTo>
                  <a:pt x="4190" y="107"/>
                </a:lnTo>
                <a:lnTo>
                  <a:pt x="2901" y="537"/>
                </a:lnTo>
                <a:lnTo>
                  <a:pt x="1290" y="0"/>
                </a:lnTo>
                <a:lnTo>
                  <a:pt x="0" y="430"/>
                </a:lnTo>
                <a:lnTo>
                  <a:pt x="0" y="3225"/>
                </a:lnTo>
                <a:lnTo>
                  <a:pt x="1290" y="2794"/>
                </a:lnTo>
                <a:lnTo>
                  <a:pt x="2901" y="3332"/>
                </a:lnTo>
                <a:lnTo>
                  <a:pt x="2901" y="537"/>
                </a:lnTo>
                <a:moveTo>
                  <a:pt x="3385" y="4084"/>
                </a:moveTo>
                <a:lnTo>
                  <a:pt x="4993" y="408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aphicFrame>
        <p:nvGraphicFramePr>
          <p:cNvPr id="5" name="Table 4">
            <a:extLst>
              <a:ext uri="{FF2B5EF4-FFF2-40B4-BE49-F238E27FC236}">
                <a16:creationId xmlns:a16="http://schemas.microsoft.com/office/drawing/2014/main" id="{12A82884-0498-4273-B300-4E580800FD88}"/>
              </a:ext>
            </a:extLst>
          </p:cNvPr>
          <p:cNvGraphicFramePr>
            <a:graphicFrameLocks noGrp="1"/>
          </p:cNvGraphicFramePr>
          <p:nvPr>
            <p:extLst>
              <p:ext uri="{D42A27DB-BD31-4B8C-83A1-F6EECF244321}">
                <p14:modId xmlns:p14="http://schemas.microsoft.com/office/powerpoint/2010/main" val="2247361117"/>
              </p:ext>
            </p:extLst>
          </p:nvPr>
        </p:nvGraphicFramePr>
        <p:xfrm>
          <a:off x="457192" y="4723083"/>
          <a:ext cx="11521704" cy="18288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MONEY  /  FINANACE  / RETAIL  /  CONSUMER</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Shopping cart, store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Store, bag, shop</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dollar sign, cash, revenue, currency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Revenue, financial report, funds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Money, currency, coins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Compare, balance, finance, justice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Credit card, payment, charge, debit card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Mobile payment, digital payment, e-commerce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Barcode scanner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Tag, sale, shopping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Bank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bl>
          </a:graphicData>
        </a:graphic>
      </p:graphicFrame>
      <p:sp>
        <p:nvSpPr>
          <p:cNvPr id="14" name="ShoppingCart_E7BF" title="Icon of a shopping cart">
            <a:extLst>
              <a:ext uri="{FF2B5EF4-FFF2-40B4-BE49-F238E27FC236}">
                <a16:creationId xmlns:a16="http://schemas.microsoft.com/office/drawing/2014/main" id="{4DF9A5B5-B70F-46B8-B765-C72D9D07ADF6}"/>
              </a:ext>
            </a:extLst>
          </p:cNvPr>
          <p:cNvSpPr>
            <a:spLocks noChangeAspect="1" noEditPoints="1"/>
          </p:cNvSpPr>
          <p:nvPr/>
        </p:nvSpPr>
        <p:spPr bwMode="auto">
          <a:xfrm>
            <a:off x="722189" y="5780898"/>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bag" title="Icon of a handbag">
            <a:extLst>
              <a:ext uri="{FF2B5EF4-FFF2-40B4-BE49-F238E27FC236}">
                <a16:creationId xmlns:a16="http://schemas.microsoft.com/office/drawing/2014/main" id="{193505A1-F97E-4A95-B059-FF3CDF1621EE}"/>
              </a:ext>
            </a:extLst>
          </p:cNvPr>
          <p:cNvSpPr>
            <a:spLocks noChangeAspect="1" noEditPoints="1"/>
          </p:cNvSpPr>
          <p:nvPr/>
        </p:nvSpPr>
        <p:spPr bwMode="auto">
          <a:xfrm>
            <a:off x="1750176" y="5780898"/>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Money_3" descr="Icon of a dollar sign" title="Icon of a dollar sign">
            <a:extLst>
              <a:ext uri="{FF2B5EF4-FFF2-40B4-BE49-F238E27FC236}">
                <a16:creationId xmlns:a16="http://schemas.microsoft.com/office/drawing/2014/main" id="{09D2ED64-8F2B-4C54-A698-C88E6D4C387A}"/>
              </a:ext>
            </a:extLst>
          </p:cNvPr>
          <p:cNvSpPr>
            <a:spLocks noChangeAspect="1" noEditPoints="1"/>
          </p:cNvSpPr>
          <p:nvPr/>
        </p:nvSpPr>
        <p:spPr bwMode="auto">
          <a:xfrm>
            <a:off x="2756466" y="5780898"/>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money_2" title="Icon of a dollar sign with an arrow around it pointing clockwise">
            <a:extLst>
              <a:ext uri="{FF2B5EF4-FFF2-40B4-BE49-F238E27FC236}">
                <a16:creationId xmlns:a16="http://schemas.microsoft.com/office/drawing/2014/main" id="{0B075220-9C65-4A70-9D75-9D494B2F6DBE}"/>
              </a:ext>
            </a:extLst>
          </p:cNvPr>
          <p:cNvSpPr>
            <a:spLocks noChangeAspect="1" noEditPoints="1"/>
          </p:cNvSpPr>
          <p:nvPr/>
        </p:nvSpPr>
        <p:spPr bwMode="auto">
          <a:xfrm>
            <a:off x="3644164" y="5780898"/>
            <a:ext cx="346896" cy="365760"/>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sp>
        <p:nvSpPr>
          <p:cNvPr id="7" name="Money_4" title="Icon of a stack of coins">
            <a:extLst>
              <a:ext uri="{FF2B5EF4-FFF2-40B4-BE49-F238E27FC236}">
                <a16:creationId xmlns:a16="http://schemas.microsoft.com/office/drawing/2014/main" id="{F53B86E1-6B55-4510-B306-9039DCD8CE60}"/>
              </a:ext>
            </a:extLst>
          </p:cNvPr>
          <p:cNvSpPr>
            <a:spLocks noChangeAspect="1" noEditPoints="1"/>
          </p:cNvSpPr>
          <p:nvPr/>
        </p:nvSpPr>
        <p:spPr bwMode="auto">
          <a:xfrm>
            <a:off x="4580880" y="5780898"/>
            <a:ext cx="393704" cy="36576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 name="bank" title="Icon of a piggy bank">
            <a:extLst>
              <a:ext uri="{FF2B5EF4-FFF2-40B4-BE49-F238E27FC236}">
                <a16:creationId xmlns:a16="http://schemas.microsoft.com/office/drawing/2014/main" id="{C827BB97-FAF1-4FFC-A756-F8743B35AA68}"/>
              </a:ext>
            </a:extLst>
          </p:cNvPr>
          <p:cNvSpPr>
            <a:spLocks noChangeAspect="1" noEditPoints="1"/>
          </p:cNvSpPr>
          <p:nvPr/>
        </p:nvSpPr>
        <p:spPr bwMode="auto">
          <a:xfrm>
            <a:off x="5540211" y="5780898"/>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Compare_F057" title="Icon of a counterweight scale">
            <a:extLst>
              <a:ext uri="{FF2B5EF4-FFF2-40B4-BE49-F238E27FC236}">
                <a16:creationId xmlns:a16="http://schemas.microsoft.com/office/drawing/2014/main" id="{3C764546-9DE2-46C4-9CE5-52053737D0E5}"/>
              </a:ext>
            </a:extLst>
          </p:cNvPr>
          <p:cNvSpPr>
            <a:spLocks noChangeAspect="1" noEditPoints="1"/>
          </p:cNvSpPr>
          <p:nvPr/>
        </p:nvSpPr>
        <p:spPr bwMode="auto">
          <a:xfrm>
            <a:off x="6520873" y="5780898"/>
            <a:ext cx="354199" cy="3657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PaymentCard_E8C7" title="Icon of a credit card">
            <a:extLst>
              <a:ext uri="{FF2B5EF4-FFF2-40B4-BE49-F238E27FC236}">
                <a16:creationId xmlns:a16="http://schemas.microsoft.com/office/drawing/2014/main" id="{1B19D535-0EC5-4C39-A539-C943B4D7BA1A}"/>
              </a:ext>
            </a:extLst>
          </p:cNvPr>
          <p:cNvSpPr>
            <a:spLocks noChangeAspect="1" noEditPoints="1"/>
          </p:cNvSpPr>
          <p:nvPr/>
        </p:nvSpPr>
        <p:spPr bwMode="auto">
          <a:xfrm>
            <a:off x="7457114" y="5826493"/>
            <a:ext cx="411480" cy="274571"/>
          </a:xfrm>
          <a:custGeom>
            <a:avLst/>
            <a:gdLst>
              <a:gd name="T0" fmla="*/ 3571 w 3750"/>
              <a:gd name="T1" fmla="*/ 2500 h 2500"/>
              <a:gd name="T2" fmla="*/ 179 w 3750"/>
              <a:gd name="T3" fmla="*/ 2500 h 2500"/>
              <a:gd name="T4" fmla="*/ 0 w 3750"/>
              <a:gd name="T5" fmla="*/ 2321 h 2500"/>
              <a:gd name="T6" fmla="*/ 0 w 3750"/>
              <a:gd name="T7" fmla="*/ 179 h 2500"/>
              <a:gd name="T8" fmla="*/ 179 w 3750"/>
              <a:gd name="T9" fmla="*/ 0 h 2500"/>
              <a:gd name="T10" fmla="*/ 3571 w 3750"/>
              <a:gd name="T11" fmla="*/ 0 h 2500"/>
              <a:gd name="T12" fmla="*/ 3750 w 3750"/>
              <a:gd name="T13" fmla="*/ 179 h 2500"/>
              <a:gd name="T14" fmla="*/ 3750 w 3750"/>
              <a:gd name="T15" fmla="*/ 2321 h 2500"/>
              <a:gd name="T16" fmla="*/ 3571 w 3750"/>
              <a:gd name="T17" fmla="*/ 2500 h 2500"/>
              <a:gd name="T18" fmla="*/ 0 w 3750"/>
              <a:gd name="T19" fmla="*/ 750 h 2500"/>
              <a:gd name="T20" fmla="*/ 3750 w 3750"/>
              <a:gd name="T21" fmla="*/ 750 h 2500"/>
              <a:gd name="T22" fmla="*/ 3125 w 3750"/>
              <a:gd name="T23" fmla="*/ 1750 h 2500"/>
              <a:gd name="T24" fmla="*/ 2625 w 3750"/>
              <a:gd name="T25" fmla="*/ 1750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50" h="2500">
                <a:moveTo>
                  <a:pt x="3571" y="2500"/>
                </a:moveTo>
                <a:cubicBezTo>
                  <a:pt x="179" y="2500"/>
                  <a:pt x="179" y="2500"/>
                  <a:pt x="179" y="2500"/>
                </a:cubicBezTo>
                <a:cubicBezTo>
                  <a:pt x="80" y="2500"/>
                  <a:pt x="0" y="2420"/>
                  <a:pt x="0" y="2321"/>
                </a:cubicBezTo>
                <a:cubicBezTo>
                  <a:pt x="0" y="179"/>
                  <a:pt x="0" y="179"/>
                  <a:pt x="0" y="179"/>
                </a:cubicBezTo>
                <a:cubicBezTo>
                  <a:pt x="0" y="80"/>
                  <a:pt x="80" y="0"/>
                  <a:pt x="179" y="0"/>
                </a:cubicBezTo>
                <a:cubicBezTo>
                  <a:pt x="3571" y="0"/>
                  <a:pt x="3571" y="0"/>
                  <a:pt x="3571" y="0"/>
                </a:cubicBezTo>
                <a:cubicBezTo>
                  <a:pt x="3670" y="0"/>
                  <a:pt x="3750" y="80"/>
                  <a:pt x="3750" y="179"/>
                </a:cubicBezTo>
                <a:cubicBezTo>
                  <a:pt x="3750" y="2321"/>
                  <a:pt x="3750" y="2321"/>
                  <a:pt x="3750" y="2321"/>
                </a:cubicBezTo>
                <a:cubicBezTo>
                  <a:pt x="3750" y="2420"/>
                  <a:pt x="3670" y="2500"/>
                  <a:pt x="3571" y="2500"/>
                </a:cubicBezTo>
                <a:close/>
                <a:moveTo>
                  <a:pt x="0" y="750"/>
                </a:moveTo>
                <a:cubicBezTo>
                  <a:pt x="3750" y="750"/>
                  <a:pt x="3750" y="750"/>
                  <a:pt x="3750" y="750"/>
                </a:cubicBezTo>
                <a:moveTo>
                  <a:pt x="3125" y="1750"/>
                </a:moveTo>
                <a:cubicBezTo>
                  <a:pt x="2625" y="1750"/>
                  <a:pt x="2625" y="1750"/>
                  <a:pt x="2625" y="17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money" title="Icon of a creditcard with signal lines on top">
            <a:extLst>
              <a:ext uri="{FF2B5EF4-FFF2-40B4-BE49-F238E27FC236}">
                <a16:creationId xmlns:a16="http://schemas.microsoft.com/office/drawing/2014/main" id="{2700E281-FDD1-43A9-B748-5EB3B478994E}"/>
              </a:ext>
            </a:extLst>
          </p:cNvPr>
          <p:cNvSpPr>
            <a:spLocks noChangeAspect="1" noEditPoints="1"/>
          </p:cNvSpPr>
          <p:nvPr/>
        </p:nvSpPr>
        <p:spPr bwMode="auto">
          <a:xfrm>
            <a:off x="8489684" y="5780898"/>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scanner_2" title="Icon of a barcode scanner">
            <a:extLst>
              <a:ext uri="{FF2B5EF4-FFF2-40B4-BE49-F238E27FC236}">
                <a16:creationId xmlns:a16="http://schemas.microsoft.com/office/drawing/2014/main" id="{999483CF-98AD-4588-BE6D-D923E18F1876}"/>
              </a:ext>
            </a:extLst>
          </p:cNvPr>
          <p:cNvSpPr>
            <a:spLocks noChangeAspect="1" noEditPoints="1"/>
          </p:cNvSpPr>
          <p:nvPr/>
        </p:nvSpPr>
        <p:spPr bwMode="auto">
          <a:xfrm>
            <a:off x="9429605" y="5780898"/>
            <a:ext cx="306978" cy="365760"/>
          </a:xfrm>
          <a:custGeom>
            <a:avLst/>
            <a:gdLst>
              <a:gd name="T0" fmla="*/ 61 w 238"/>
              <a:gd name="T1" fmla="*/ 120 h 286"/>
              <a:gd name="T2" fmla="*/ 57 w 238"/>
              <a:gd name="T3" fmla="*/ 116 h 286"/>
              <a:gd name="T4" fmla="*/ 40 w 238"/>
              <a:gd name="T5" fmla="*/ 57 h 286"/>
              <a:gd name="T6" fmla="*/ 62 w 238"/>
              <a:gd name="T7" fmla="*/ 7 h 286"/>
              <a:gd name="T8" fmla="*/ 230 w 238"/>
              <a:gd name="T9" fmla="*/ 101 h 286"/>
              <a:gd name="T10" fmla="*/ 40 w 238"/>
              <a:gd name="T11" fmla="*/ 64 h 286"/>
              <a:gd name="T12" fmla="*/ 24 w 238"/>
              <a:gd name="T13" fmla="*/ 1 h 286"/>
              <a:gd name="T14" fmla="*/ 2 w 238"/>
              <a:gd name="T15" fmla="*/ 50 h 286"/>
              <a:gd name="T16" fmla="*/ 19 w 238"/>
              <a:gd name="T17" fmla="*/ 108 h 286"/>
              <a:gd name="T18" fmla="*/ 23 w 238"/>
              <a:gd name="T19" fmla="*/ 112 h 286"/>
              <a:gd name="T20" fmla="*/ 31 w 238"/>
              <a:gd name="T21" fmla="*/ 114 h 286"/>
              <a:gd name="T22" fmla="*/ 116 w 238"/>
              <a:gd name="T23" fmla="*/ 129 h 286"/>
              <a:gd name="T24" fmla="*/ 150 w 238"/>
              <a:gd name="T25" fmla="*/ 286 h 286"/>
              <a:gd name="T26" fmla="*/ 228 w 238"/>
              <a:gd name="T27" fmla="*/ 286 h 286"/>
              <a:gd name="T28" fmla="*/ 197 w 238"/>
              <a:gd name="T29" fmla="*/ 131 h 286"/>
              <a:gd name="T30" fmla="*/ 234 w 238"/>
              <a:gd name="T31" fmla="*/ 88 h 286"/>
              <a:gd name="T32" fmla="*/ 226 w 238"/>
              <a:gd name="T33" fmla="*/ 49 h 286"/>
              <a:gd name="T34" fmla="*/ 210 w 238"/>
              <a:gd name="T35" fmla="*/ 39 h 286"/>
              <a:gd name="T36" fmla="*/ 187 w 238"/>
              <a:gd name="T37" fmla="*/ 33 h 286"/>
              <a:gd name="T38" fmla="*/ 29 w 238"/>
              <a:gd name="T39" fmla="*/ 1 h 286"/>
              <a:gd name="T40" fmla="*/ 24 w 238"/>
              <a:gd name="T41" fmla="*/ 1 h 286"/>
              <a:gd name="T42" fmla="*/ 150 w 238"/>
              <a:gd name="T43" fmla="*/ 286 h 286"/>
              <a:gd name="T44" fmla="*/ 117 w 238"/>
              <a:gd name="T45" fmla="*/ 286 h 286"/>
              <a:gd name="T46" fmla="*/ 79 w 238"/>
              <a:gd name="T47" fmla="*/ 123 h 286"/>
              <a:gd name="T48" fmla="*/ 79 w 238"/>
              <a:gd name="T49" fmla="*/ 168 h 286"/>
              <a:gd name="T50" fmla="*/ 68 w 238"/>
              <a:gd name="T51" fmla="*/ 190 h 286"/>
              <a:gd name="T52" fmla="*/ 129 w 238"/>
              <a:gd name="T53" fmla="*/ 19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8" h="286">
                <a:moveTo>
                  <a:pt x="61" y="120"/>
                </a:moveTo>
                <a:cubicBezTo>
                  <a:pt x="60" y="119"/>
                  <a:pt x="60" y="119"/>
                  <a:pt x="57" y="116"/>
                </a:cubicBezTo>
                <a:cubicBezTo>
                  <a:pt x="51" y="107"/>
                  <a:pt x="38" y="82"/>
                  <a:pt x="40" y="57"/>
                </a:cubicBezTo>
                <a:cubicBezTo>
                  <a:pt x="42" y="33"/>
                  <a:pt x="52" y="16"/>
                  <a:pt x="62" y="7"/>
                </a:cubicBezTo>
                <a:moveTo>
                  <a:pt x="230" y="101"/>
                </a:moveTo>
                <a:cubicBezTo>
                  <a:pt x="40" y="64"/>
                  <a:pt x="40" y="64"/>
                  <a:pt x="40" y="64"/>
                </a:cubicBezTo>
                <a:moveTo>
                  <a:pt x="24" y="1"/>
                </a:moveTo>
                <a:cubicBezTo>
                  <a:pt x="14" y="10"/>
                  <a:pt x="4" y="27"/>
                  <a:pt x="2" y="50"/>
                </a:cubicBezTo>
                <a:cubicBezTo>
                  <a:pt x="0" y="75"/>
                  <a:pt x="12" y="99"/>
                  <a:pt x="19" y="108"/>
                </a:cubicBezTo>
                <a:cubicBezTo>
                  <a:pt x="21" y="111"/>
                  <a:pt x="22" y="112"/>
                  <a:pt x="23" y="112"/>
                </a:cubicBezTo>
                <a:cubicBezTo>
                  <a:pt x="24" y="113"/>
                  <a:pt x="31" y="114"/>
                  <a:pt x="31" y="114"/>
                </a:cubicBezTo>
                <a:cubicBezTo>
                  <a:pt x="116" y="129"/>
                  <a:pt x="116" y="129"/>
                  <a:pt x="116" y="129"/>
                </a:cubicBezTo>
                <a:cubicBezTo>
                  <a:pt x="150" y="286"/>
                  <a:pt x="150" y="286"/>
                  <a:pt x="150" y="286"/>
                </a:cubicBezTo>
                <a:cubicBezTo>
                  <a:pt x="228" y="286"/>
                  <a:pt x="228" y="286"/>
                  <a:pt x="228" y="286"/>
                </a:cubicBezTo>
                <a:cubicBezTo>
                  <a:pt x="197" y="131"/>
                  <a:pt x="197" y="131"/>
                  <a:pt x="197" y="131"/>
                </a:cubicBezTo>
                <a:cubicBezTo>
                  <a:pt x="197" y="131"/>
                  <a:pt x="226" y="123"/>
                  <a:pt x="234" y="88"/>
                </a:cubicBezTo>
                <a:cubicBezTo>
                  <a:pt x="238" y="73"/>
                  <a:pt x="233" y="57"/>
                  <a:pt x="226" y="49"/>
                </a:cubicBezTo>
                <a:cubicBezTo>
                  <a:pt x="219" y="42"/>
                  <a:pt x="214" y="41"/>
                  <a:pt x="210" y="39"/>
                </a:cubicBezTo>
                <a:cubicBezTo>
                  <a:pt x="206" y="38"/>
                  <a:pt x="187" y="33"/>
                  <a:pt x="187" y="33"/>
                </a:cubicBezTo>
                <a:cubicBezTo>
                  <a:pt x="29" y="1"/>
                  <a:pt x="29" y="1"/>
                  <a:pt x="29" y="1"/>
                </a:cubicBezTo>
                <a:cubicBezTo>
                  <a:pt x="29" y="1"/>
                  <a:pt x="26" y="0"/>
                  <a:pt x="24" y="1"/>
                </a:cubicBezTo>
                <a:close/>
                <a:moveTo>
                  <a:pt x="150" y="286"/>
                </a:moveTo>
                <a:cubicBezTo>
                  <a:pt x="117" y="286"/>
                  <a:pt x="117" y="286"/>
                  <a:pt x="117" y="286"/>
                </a:cubicBezTo>
                <a:moveTo>
                  <a:pt x="79" y="123"/>
                </a:moveTo>
                <a:cubicBezTo>
                  <a:pt x="79" y="123"/>
                  <a:pt x="79" y="156"/>
                  <a:pt x="79" y="168"/>
                </a:cubicBezTo>
                <a:cubicBezTo>
                  <a:pt x="78" y="179"/>
                  <a:pt x="68" y="190"/>
                  <a:pt x="68" y="190"/>
                </a:cubicBezTo>
                <a:cubicBezTo>
                  <a:pt x="129" y="190"/>
                  <a:pt x="129" y="190"/>
                  <a:pt x="129" y="19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agLegacy_E1CB" title="Icon of a shopping tag">
            <a:extLst>
              <a:ext uri="{FF2B5EF4-FFF2-40B4-BE49-F238E27FC236}">
                <a16:creationId xmlns:a16="http://schemas.microsoft.com/office/drawing/2014/main" id="{57006B88-C461-4D61-BC07-225D54F52CEF}"/>
              </a:ext>
            </a:extLst>
          </p:cNvPr>
          <p:cNvSpPr>
            <a:spLocks noChangeAspect="1" noEditPoints="1"/>
          </p:cNvSpPr>
          <p:nvPr/>
        </p:nvSpPr>
        <p:spPr bwMode="auto">
          <a:xfrm>
            <a:off x="10314101" y="5780898"/>
            <a:ext cx="458227" cy="365760"/>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building_5" descr="Icon of a building with columns in a row and a triangular top" title="Icon of a building with columns in a row and a triangular top">
            <a:extLst>
              <a:ext uri="{FF2B5EF4-FFF2-40B4-BE49-F238E27FC236}">
                <a16:creationId xmlns:a16="http://schemas.microsoft.com/office/drawing/2014/main" id="{9BD6824D-65EE-4002-A87A-80C48E46456F}"/>
              </a:ext>
            </a:extLst>
          </p:cNvPr>
          <p:cNvSpPr>
            <a:spLocks noChangeAspect="1" noEditPoints="1"/>
          </p:cNvSpPr>
          <p:nvPr/>
        </p:nvSpPr>
        <p:spPr bwMode="auto">
          <a:xfrm>
            <a:off x="11289828" y="5780898"/>
            <a:ext cx="427011" cy="36576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7344984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F73F9A7-3CDE-4E55-BBD4-52E2A208A3B2}"/>
              </a:ext>
            </a:extLst>
          </p:cNvPr>
          <p:cNvSpPr>
            <a:spLocks noGrp="1"/>
          </p:cNvSpPr>
          <p:nvPr>
            <p:ph type="title"/>
          </p:nvPr>
        </p:nvSpPr>
        <p:spPr>
          <a:xfrm>
            <a:off x="423942" y="439788"/>
            <a:ext cx="5394960" cy="153888"/>
          </a:xfrm>
        </p:spPr>
        <p:txBody>
          <a:bodyPr/>
          <a:lstStyle/>
          <a:p>
            <a:r>
              <a:rPr lang="en-US" sz="1000" dirty="0">
                <a:latin typeface="+mn-lt"/>
                <a:hlinkClick r:id="rId3"/>
              </a:rPr>
              <a:t>Get the full set of icons for presentations</a:t>
            </a:r>
            <a:endParaRPr lang="en-US" sz="1000" dirty="0">
              <a:latin typeface="+mn-lt"/>
            </a:endParaRPr>
          </a:p>
        </p:txBody>
      </p:sp>
      <p:graphicFrame>
        <p:nvGraphicFramePr>
          <p:cNvPr id="46" name="Table 45">
            <a:extLst>
              <a:ext uri="{FF2B5EF4-FFF2-40B4-BE49-F238E27FC236}">
                <a16:creationId xmlns:a16="http://schemas.microsoft.com/office/drawing/2014/main" id="{F8A13E2C-ECC8-4BB9-9E45-4FAE008500A8}"/>
              </a:ext>
            </a:extLst>
          </p:cNvPr>
          <p:cNvGraphicFramePr>
            <a:graphicFrameLocks noGrp="1"/>
          </p:cNvGraphicFramePr>
          <p:nvPr>
            <p:extLst>
              <p:ext uri="{D42A27DB-BD31-4B8C-83A1-F6EECF244321}">
                <p14:modId xmlns:p14="http://schemas.microsoft.com/office/powerpoint/2010/main" val="1498050088"/>
              </p:ext>
            </p:extLst>
          </p:nvPr>
        </p:nvGraphicFramePr>
        <p:xfrm>
          <a:off x="457192" y="955567"/>
          <a:ext cx="11521704" cy="5486400"/>
        </p:xfrm>
        <a:graphic>
          <a:graphicData uri="http://schemas.openxmlformats.org/drawingml/2006/table">
            <a:tbl>
              <a:tblPr firstRow="1">
                <a:tableStyleId>{5C22544A-7EE6-4342-B048-85BDC9FD1C3A}</a:tableStyleId>
              </a:tblPr>
              <a:tblGrid>
                <a:gridCol w="960142">
                  <a:extLst>
                    <a:ext uri="{9D8B030D-6E8A-4147-A177-3AD203B41FA5}">
                      <a16:colId xmlns:a16="http://schemas.microsoft.com/office/drawing/2014/main" val="3545333302"/>
                    </a:ext>
                  </a:extLst>
                </a:gridCol>
                <a:gridCol w="960142">
                  <a:extLst>
                    <a:ext uri="{9D8B030D-6E8A-4147-A177-3AD203B41FA5}">
                      <a16:colId xmlns:a16="http://schemas.microsoft.com/office/drawing/2014/main" val="2085789621"/>
                    </a:ext>
                  </a:extLst>
                </a:gridCol>
                <a:gridCol w="960142">
                  <a:extLst>
                    <a:ext uri="{9D8B030D-6E8A-4147-A177-3AD203B41FA5}">
                      <a16:colId xmlns:a16="http://schemas.microsoft.com/office/drawing/2014/main" val="1781478402"/>
                    </a:ext>
                  </a:extLst>
                </a:gridCol>
                <a:gridCol w="960142">
                  <a:extLst>
                    <a:ext uri="{9D8B030D-6E8A-4147-A177-3AD203B41FA5}">
                      <a16:colId xmlns:a16="http://schemas.microsoft.com/office/drawing/2014/main" val="866376207"/>
                    </a:ext>
                  </a:extLst>
                </a:gridCol>
                <a:gridCol w="960142">
                  <a:extLst>
                    <a:ext uri="{9D8B030D-6E8A-4147-A177-3AD203B41FA5}">
                      <a16:colId xmlns:a16="http://schemas.microsoft.com/office/drawing/2014/main" val="1958708367"/>
                    </a:ext>
                  </a:extLst>
                </a:gridCol>
                <a:gridCol w="960142">
                  <a:extLst>
                    <a:ext uri="{9D8B030D-6E8A-4147-A177-3AD203B41FA5}">
                      <a16:colId xmlns:a16="http://schemas.microsoft.com/office/drawing/2014/main" val="868269742"/>
                    </a:ext>
                  </a:extLst>
                </a:gridCol>
                <a:gridCol w="960142">
                  <a:extLst>
                    <a:ext uri="{9D8B030D-6E8A-4147-A177-3AD203B41FA5}">
                      <a16:colId xmlns:a16="http://schemas.microsoft.com/office/drawing/2014/main" val="2574187171"/>
                    </a:ext>
                  </a:extLst>
                </a:gridCol>
                <a:gridCol w="960142">
                  <a:extLst>
                    <a:ext uri="{9D8B030D-6E8A-4147-A177-3AD203B41FA5}">
                      <a16:colId xmlns:a16="http://schemas.microsoft.com/office/drawing/2014/main" val="1633163628"/>
                    </a:ext>
                  </a:extLst>
                </a:gridCol>
                <a:gridCol w="960142">
                  <a:extLst>
                    <a:ext uri="{9D8B030D-6E8A-4147-A177-3AD203B41FA5}">
                      <a16:colId xmlns:a16="http://schemas.microsoft.com/office/drawing/2014/main" val="984020324"/>
                    </a:ext>
                  </a:extLst>
                </a:gridCol>
                <a:gridCol w="960142">
                  <a:extLst>
                    <a:ext uri="{9D8B030D-6E8A-4147-A177-3AD203B41FA5}">
                      <a16:colId xmlns:a16="http://schemas.microsoft.com/office/drawing/2014/main" val="1478484229"/>
                    </a:ext>
                  </a:extLst>
                </a:gridCol>
                <a:gridCol w="960142">
                  <a:extLst>
                    <a:ext uri="{9D8B030D-6E8A-4147-A177-3AD203B41FA5}">
                      <a16:colId xmlns:a16="http://schemas.microsoft.com/office/drawing/2014/main" val="3614713011"/>
                    </a:ext>
                  </a:extLst>
                </a:gridCol>
                <a:gridCol w="960142">
                  <a:extLst>
                    <a:ext uri="{9D8B030D-6E8A-4147-A177-3AD203B41FA5}">
                      <a16:colId xmlns:a16="http://schemas.microsoft.com/office/drawing/2014/main" val="1904622046"/>
                    </a:ext>
                  </a:extLst>
                </a:gridCol>
              </a:tblGrid>
              <a:tr h="914400">
                <a:tc gridSpan="12">
                  <a:txBody>
                    <a:bodyPr/>
                    <a:lstStyle/>
                    <a:p>
                      <a:r>
                        <a:rPr lang="en-US" sz="1000" b="1" kern="1200" cap="none" spc="50" baseline="0" dirty="0">
                          <a:ln w="3175">
                            <a:noFill/>
                          </a:ln>
                          <a:gradFill>
                            <a:gsLst>
                              <a:gs pos="16446">
                                <a:schemeClr val="tx2"/>
                              </a:gs>
                              <a:gs pos="79000">
                                <a:schemeClr val="tx2"/>
                              </a:gs>
                            </a:gsLst>
                            <a:lin ang="5400000" scaled="0"/>
                          </a:gradFill>
                          <a:effectLst/>
                          <a:latin typeface="+mn-lt"/>
                          <a:ea typeface="+mn-ea"/>
                          <a:cs typeface="Segoe UI Semibold" panose="020B0702040204020203" pitchFamily="34" charset="0"/>
                        </a:rPr>
                        <a:t>OBJECTS  /  TOOLS</a:t>
                      </a:r>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dirty="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900" b="0" i="1" kern="1200" cap="none" spc="0" baseline="0" dirty="0">
                        <a:ln w="3175">
                          <a:noFill/>
                        </a:ln>
                        <a:gradFill>
                          <a:gsLst>
                            <a:gs pos="31830">
                              <a:schemeClr val="tx1"/>
                            </a:gs>
                            <a:gs pos="85000">
                              <a:schemeClr val="tx1"/>
                            </a:gs>
                          </a:gsLst>
                          <a:lin ang="5400000" scaled="0"/>
                        </a:gradFill>
                        <a:effectLst/>
                        <a:latin typeface="+mn-lt"/>
                        <a:ea typeface="+mn-ea"/>
                        <a:cs typeface="Segoe UI Semibold" panose="020B0702040204020203" pitchFamily="34" charset="0"/>
                      </a:endParaRPr>
                    </a:p>
                  </a:txBody>
                  <a:tcPr marL="0" marR="0" marT="73152" marB="38023"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Alarm clock</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Hourglass, timer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Flashlight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Funnel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Calculator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Binoculars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Scissors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Camera</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Battery, power, charge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Magnifying glass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Tools, screwdriver, wrench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Paperclip</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Pushpin, thumbtack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Key</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Lock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Safe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Piggybank</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Ballot box, drop 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archive, storage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Present, giftbox</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Box, package, shipping</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Briefcase, business, work, job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Books, reading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Book, dictionary, novel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Notebook, journal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Pencil</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Paintbrush</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Paint palette, color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3D, hologram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Trophy, award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Ribbon, award, reward, accomplishment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 finish line </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Flags, finish line, win, race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4863702"/>
                  </a:ext>
                </a:extLst>
              </a:tr>
              <a:tr h="914400">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Open door, entryway, opportunity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Clipboard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Megaphone, speaker, speech, announcement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Microphone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CD, music album</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Headphones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Headset</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Eye glasses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Bike, bicycle</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Umbrella, bumbershoot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Balloon, party, celebration</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Rocking chair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3798508"/>
                  </a:ext>
                </a:extLst>
              </a:tr>
              <a:tr h="914400">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Remote control</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Robotic, manufacturing, mechanical, automation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Forklift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Gears</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Traffic cone, construction</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Flask, chemistry, science, beaker</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Maze, puzzle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3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Target, bullseye, aim, arrow,</a:t>
                      </a: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 dartboard, darts, archery</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Games, strategy, chess, poker</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Musical instrument, drums</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Pizza, food</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33422">
                                <a:srgbClr val="969696"/>
                              </a:gs>
                              <a:gs pos="72000">
                                <a:srgbClr val="969696"/>
                              </a:gs>
                            </a:gsLst>
                            <a:lin ang="5400000" scaled="0"/>
                          </a:gradFill>
                          <a:effectLst/>
                          <a:uLnTx/>
                          <a:uFillTx/>
                          <a:latin typeface="Segoe UI Semibold" panose="020B0702040204020203" pitchFamily="34" charset="0"/>
                          <a:ea typeface="+mn-ea"/>
                          <a:cs typeface="Segoe UI Semibold" panose="020B0702040204020203" pitchFamily="34" charset="0"/>
                        </a:rPr>
                        <a:t>Lightbulb</a:t>
                      </a:r>
                      <a:endParaRPr lang="en-US" sz="600" kern="1200" dirty="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2505126"/>
                  </a:ext>
                </a:extLst>
              </a:tr>
            </a:tbl>
          </a:graphicData>
        </a:graphic>
      </p:graphicFrame>
      <p:sp>
        <p:nvSpPr>
          <p:cNvPr id="68" name="AlarmClock_E919" title="Icon of an alarm clock">
            <a:extLst>
              <a:ext uri="{FF2B5EF4-FFF2-40B4-BE49-F238E27FC236}">
                <a16:creationId xmlns:a16="http://schemas.microsoft.com/office/drawing/2014/main" id="{DD981E26-AD2D-41E5-8084-32EB92AA3A0A}"/>
              </a:ext>
            </a:extLst>
          </p:cNvPr>
          <p:cNvSpPr>
            <a:spLocks noChangeAspect="1" noEditPoints="1"/>
          </p:cNvSpPr>
          <p:nvPr/>
        </p:nvSpPr>
        <p:spPr bwMode="auto">
          <a:xfrm>
            <a:off x="741434" y="2065103"/>
            <a:ext cx="391637" cy="365760"/>
          </a:xfrm>
          <a:custGeom>
            <a:avLst/>
            <a:gdLst>
              <a:gd name="T0" fmla="*/ 309 w 3714"/>
              <a:gd name="T1" fmla="*/ 1204 h 3467"/>
              <a:gd name="T2" fmla="*/ 0 w 3714"/>
              <a:gd name="T3" fmla="*/ 650 h 3467"/>
              <a:gd name="T4" fmla="*/ 650 w 3714"/>
              <a:gd name="T5" fmla="*/ 0 h 3467"/>
              <a:gd name="T6" fmla="*/ 1204 w 3714"/>
              <a:gd name="T7" fmla="*/ 310 h 3467"/>
              <a:gd name="T8" fmla="*/ 3405 w 3714"/>
              <a:gd name="T9" fmla="*/ 1204 h 3467"/>
              <a:gd name="T10" fmla="*/ 3714 w 3714"/>
              <a:gd name="T11" fmla="*/ 650 h 3467"/>
              <a:gd name="T12" fmla="*/ 3064 w 3714"/>
              <a:gd name="T13" fmla="*/ 0 h 3467"/>
              <a:gd name="T14" fmla="*/ 2510 w 3714"/>
              <a:gd name="T15" fmla="*/ 310 h 3467"/>
              <a:gd name="T16" fmla="*/ 1857 w 3714"/>
              <a:gd name="T17" fmla="*/ 248 h 3467"/>
              <a:gd name="T18" fmla="*/ 247 w 3714"/>
              <a:gd name="T19" fmla="*/ 1858 h 3467"/>
              <a:gd name="T20" fmla="*/ 1857 w 3714"/>
              <a:gd name="T21" fmla="*/ 3467 h 3467"/>
              <a:gd name="T22" fmla="*/ 3467 w 3714"/>
              <a:gd name="T23" fmla="*/ 1858 h 3467"/>
              <a:gd name="T24" fmla="*/ 1857 w 3714"/>
              <a:gd name="T25" fmla="*/ 248 h 3467"/>
              <a:gd name="T26" fmla="*/ 1733 w 3714"/>
              <a:gd name="T27" fmla="*/ 867 h 3467"/>
              <a:gd name="T28" fmla="*/ 1733 w 3714"/>
              <a:gd name="T29" fmla="*/ 1981 h 3467"/>
              <a:gd name="T30" fmla="*/ 2600 w 3714"/>
              <a:gd name="T31" fmla="*/ 1981 h 3467"/>
              <a:gd name="T32" fmla="*/ 247 w 3714"/>
              <a:gd name="T33" fmla="*/ 3467 h 3467"/>
              <a:gd name="T34" fmla="*/ 681 w 3714"/>
              <a:gd name="T35" fmla="*/ 3034 h 3467"/>
              <a:gd name="T36" fmla="*/ 3467 w 3714"/>
              <a:gd name="T37" fmla="*/ 3467 h 3467"/>
              <a:gd name="T38" fmla="*/ 3033 w 3714"/>
              <a:gd name="T39" fmla="*/ 3034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14" h="3467">
                <a:moveTo>
                  <a:pt x="309" y="1204"/>
                </a:moveTo>
                <a:cubicBezTo>
                  <a:pt x="124" y="1090"/>
                  <a:pt x="0" y="885"/>
                  <a:pt x="0" y="650"/>
                </a:cubicBezTo>
                <a:cubicBezTo>
                  <a:pt x="0" y="291"/>
                  <a:pt x="291" y="0"/>
                  <a:pt x="650" y="0"/>
                </a:cubicBezTo>
                <a:cubicBezTo>
                  <a:pt x="884" y="0"/>
                  <a:pt x="1089" y="124"/>
                  <a:pt x="1204" y="310"/>
                </a:cubicBezTo>
                <a:moveTo>
                  <a:pt x="3405" y="1204"/>
                </a:moveTo>
                <a:cubicBezTo>
                  <a:pt x="3590" y="1090"/>
                  <a:pt x="3714" y="885"/>
                  <a:pt x="3714" y="650"/>
                </a:cubicBezTo>
                <a:cubicBezTo>
                  <a:pt x="3714" y="291"/>
                  <a:pt x="3423" y="0"/>
                  <a:pt x="3064" y="0"/>
                </a:cubicBezTo>
                <a:cubicBezTo>
                  <a:pt x="2830" y="0"/>
                  <a:pt x="2625" y="124"/>
                  <a:pt x="2510" y="310"/>
                </a:cubicBezTo>
                <a:moveTo>
                  <a:pt x="1857" y="248"/>
                </a:moveTo>
                <a:cubicBezTo>
                  <a:pt x="968" y="248"/>
                  <a:pt x="247" y="969"/>
                  <a:pt x="247" y="1858"/>
                </a:cubicBezTo>
                <a:cubicBezTo>
                  <a:pt x="247" y="2747"/>
                  <a:pt x="968" y="3467"/>
                  <a:pt x="1857" y="3467"/>
                </a:cubicBezTo>
                <a:cubicBezTo>
                  <a:pt x="2746" y="3467"/>
                  <a:pt x="3467" y="2747"/>
                  <a:pt x="3467" y="1858"/>
                </a:cubicBezTo>
                <a:cubicBezTo>
                  <a:pt x="3467" y="969"/>
                  <a:pt x="2746" y="248"/>
                  <a:pt x="1857" y="248"/>
                </a:cubicBezTo>
                <a:close/>
                <a:moveTo>
                  <a:pt x="1733" y="867"/>
                </a:moveTo>
                <a:cubicBezTo>
                  <a:pt x="1733" y="1981"/>
                  <a:pt x="1733" y="1981"/>
                  <a:pt x="1733" y="1981"/>
                </a:cubicBezTo>
                <a:cubicBezTo>
                  <a:pt x="2600" y="1981"/>
                  <a:pt x="2600" y="1981"/>
                  <a:pt x="2600" y="1981"/>
                </a:cubicBezTo>
                <a:moveTo>
                  <a:pt x="247" y="3467"/>
                </a:moveTo>
                <a:cubicBezTo>
                  <a:pt x="681" y="3034"/>
                  <a:pt x="681" y="3034"/>
                  <a:pt x="681" y="3034"/>
                </a:cubicBezTo>
                <a:moveTo>
                  <a:pt x="3467" y="3467"/>
                </a:moveTo>
                <a:cubicBezTo>
                  <a:pt x="3033" y="3034"/>
                  <a:pt x="3033" y="3034"/>
                  <a:pt x="3033" y="30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lock_10" title="Icon of an hourglass">
            <a:extLst>
              <a:ext uri="{FF2B5EF4-FFF2-40B4-BE49-F238E27FC236}">
                <a16:creationId xmlns:a16="http://schemas.microsoft.com/office/drawing/2014/main" id="{09FBAC6B-147D-4D68-9AE3-D6E2DD40E957}"/>
              </a:ext>
            </a:extLst>
          </p:cNvPr>
          <p:cNvSpPr>
            <a:spLocks noChangeAspect="1" noEditPoints="1"/>
          </p:cNvSpPr>
          <p:nvPr/>
        </p:nvSpPr>
        <p:spPr bwMode="auto">
          <a:xfrm>
            <a:off x="1715129" y="2065103"/>
            <a:ext cx="364486" cy="36576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Clock_E917" descr="Icon of a clock" title="Icon of a clock">
            <a:extLst>
              <a:ext uri="{FF2B5EF4-FFF2-40B4-BE49-F238E27FC236}">
                <a16:creationId xmlns:a16="http://schemas.microsoft.com/office/drawing/2014/main" id="{B5B640DA-7723-4542-AED7-FE7E1E305AD6}"/>
              </a:ext>
            </a:extLst>
          </p:cNvPr>
          <p:cNvSpPr>
            <a:spLocks noChangeAspect="1" noEditPoints="1"/>
          </p:cNvSpPr>
          <p:nvPr/>
        </p:nvSpPr>
        <p:spPr bwMode="auto">
          <a:xfrm>
            <a:off x="2673669" y="2065103"/>
            <a:ext cx="365581" cy="36576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lashlight" descr="Icon of a flashlight" title="Icon of a flashlight">
            <a:extLst>
              <a:ext uri="{FF2B5EF4-FFF2-40B4-BE49-F238E27FC236}">
                <a16:creationId xmlns:a16="http://schemas.microsoft.com/office/drawing/2014/main" id="{8160888D-08B7-4CA4-9BC2-04554CE9DEEF}"/>
              </a:ext>
            </a:extLst>
          </p:cNvPr>
          <p:cNvSpPr>
            <a:spLocks noChangeAspect="1" noEditPoints="1"/>
          </p:cNvSpPr>
          <p:nvPr/>
        </p:nvSpPr>
        <p:spPr bwMode="auto">
          <a:xfrm>
            <a:off x="3589012" y="2120135"/>
            <a:ext cx="457200" cy="255696"/>
          </a:xfrm>
          <a:custGeom>
            <a:avLst/>
            <a:gdLst>
              <a:gd name="T0" fmla="*/ 225 w 338"/>
              <a:gd name="T1" fmla="*/ 141 h 188"/>
              <a:gd name="T2" fmla="*/ 0 w 338"/>
              <a:gd name="T3" fmla="*/ 141 h 188"/>
              <a:gd name="T4" fmla="*/ 0 w 338"/>
              <a:gd name="T5" fmla="*/ 44 h 188"/>
              <a:gd name="T6" fmla="*/ 225 w 338"/>
              <a:gd name="T7" fmla="*/ 44 h 188"/>
              <a:gd name="T8" fmla="*/ 225 w 338"/>
              <a:gd name="T9" fmla="*/ 141 h 188"/>
              <a:gd name="T10" fmla="*/ 225 w 338"/>
              <a:gd name="T11" fmla="*/ 141 h 188"/>
              <a:gd name="T12" fmla="*/ 268 w 338"/>
              <a:gd name="T13" fmla="*/ 188 h 188"/>
              <a:gd name="T14" fmla="*/ 338 w 338"/>
              <a:gd name="T15" fmla="*/ 188 h 188"/>
              <a:gd name="T16" fmla="*/ 338 w 338"/>
              <a:gd name="T17" fmla="*/ 0 h 188"/>
              <a:gd name="T18" fmla="*/ 268 w 338"/>
              <a:gd name="T19" fmla="*/ 0 h 188"/>
              <a:gd name="T20" fmla="*/ 225 w 338"/>
              <a:gd name="T21" fmla="*/ 44 h 188"/>
              <a:gd name="T22" fmla="*/ 291 w 338"/>
              <a:gd name="T23" fmla="*/ 0 h 188"/>
              <a:gd name="T24" fmla="*/ 291 w 338"/>
              <a:gd name="T25" fmla="*/ 188 h 188"/>
              <a:gd name="T26" fmla="*/ 178 w 338"/>
              <a:gd name="T27" fmla="*/ 97 h 188"/>
              <a:gd name="T28" fmla="*/ 183 w 338"/>
              <a:gd name="T29" fmla="*/ 92 h 188"/>
              <a:gd name="T30" fmla="*/ 178 w 338"/>
              <a:gd name="T31" fmla="*/ 87 h 188"/>
              <a:gd name="T32" fmla="*/ 174 w 338"/>
              <a:gd name="T33" fmla="*/ 92 h 188"/>
              <a:gd name="T34" fmla="*/ 178 w 338"/>
              <a:gd name="T35" fmla="*/ 9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8" h="188">
                <a:moveTo>
                  <a:pt x="225" y="141"/>
                </a:moveTo>
                <a:cubicBezTo>
                  <a:pt x="0" y="141"/>
                  <a:pt x="0" y="141"/>
                  <a:pt x="0" y="141"/>
                </a:cubicBezTo>
                <a:cubicBezTo>
                  <a:pt x="0" y="44"/>
                  <a:pt x="0" y="44"/>
                  <a:pt x="0" y="44"/>
                </a:cubicBezTo>
                <a:cubicBezTo>
                  <a:pt x="225" y="44"/>
                  <a:pt x="225" y="44"/>
                  <a:pt x="225" y="44"/>
                </a:cubicBezTo>
                <a:lnTo>
                  <a:pt x="225" y="141"/>
                </a:lnTo>
                <a:close/>
                <a:moveTo>
                  <a:pt x="225" y="141"/>
                </a:moveTo>
                <a:cubicBezTo>
                  <a:pt x="268" y="188"/>
                  <a:pt x="268" y="188"/>
                  <a:pt x="268" y="188"/>
                </a:cubicBezTo>
                <a:cubicBezTo>
                  <a:pt x="338" y="188"/>
                  <a:pt x="338" y="188"/>
                  <a:pt x="338" y="188"/>
                </a:cubicBezTo>
                <a:cubicBezTo>
                  <a:pt x="338" y="0"/>
                  <a:pt x="338" y="0"/>
                  <a:pt x="338" y="0"/>
                </a:cubicBezTo>
                <a:cubicBezTo>
                  <a:pt x="268" y="0"/>
                  <a:pt x="268" y="0"/>
                  <a:pt x="268" y="0"/>
                </a:cubicBezTo>
                <a:cubicBezTo>
                  <a:pt x="225" y="44"/>
                  <a:pt x="225" y="44"/>
                  <a:pt x="225" y="44"/>
                </a:cubicBezTo>
                <a:moveTo>
                  <a:pt x="291" y="0"/>
                </a:moveTo>
                <a:cubicBezTo>
                  <a:pt x="291" y="188"/>
                  <a:pt x="291" y="188"/>
                  <a:pt x="291" y="188"/>
                </a:cubicBezTo>
                <a:moveTo>
                  <a:pt x="178" y="97"/>
                </a:moveTo>
                <a:cubicBezTo>
                  <a:pt x="181" y="97"/>
                  <a:pt x="183" y="95"/>
                  <a:pt x="183" y="92"/>
                </a:cubicBezTo>
                <a:cubicBezTo>
                  <a:pt x="183" y="90"/>
                  <a:pt x="181" y="87"/>
                  <a:pt x="178" y="87"/>
                </a:cubicBezTo>
                <a:cubicBezTo>
                  <a:pt x="176" y="87"/>
                  <a:pt x="174" y="90"/>
                  <a:pt x="174" y="92"/>
                </a:cubicBezTo>
                <a:cubicBezTo>
                  <a:pt x="174" y="95"/>
                  <a:pt x="176" y="97"/>
                  <a:pt x="178" y="9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unnel" title="Icon of a funnel">
            <a:extLst>
              <a:ext uri="{FF2B5EF4-FFF2-40B4-BE49-F238E27FC236}">
                <a16:creationId xmlns:a16="http://schemas.microsoft.com/office/drawing/2014/main" id="{11E177E8-E1C3-4ACF-A3EB-2B6F00EDBE22}"/>
              </a:ext>
            </a:extLst>
          </p:cNvPr>
          <p:cNvSpPr>
            <a:spLocks noChangeAspect="1"/>
          </p:cNvSpPr>
          <p:nvPr/>
        </p:nvSpPr>
        <p:spPr bwMode="auto">
          <a:xfrm>
            <a:off x="4566200" y="2065103"/>
            <a:ext cx="423064" cy="365760"/>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alculator" title="Icon of a calculator">
            <a:extLst>
              <a:ext uri="{FF2B5EF4-FFF2-40B4-BE49-F238E27FC236}">
                <a16:creationId xmlns:a16="http://schemas.microsoft.com/office/drawing/2014/main" id="{8ACB7E1C-9DE6-408F-9E9B-E8956BDC0693}"/>
              </a:ext>
            </a:extLst>
          </p:cNvPr>
          <p:cNvSpPr>
            <a:spLocks noChangeAspect="1" noEditPoints="1"/>
          </p:cNvSpPr>
          <p:nvPr/>
        </p:nvSpPr>
        <p:spPr bwMode="auto">
          <a:xfrm>
            <a:off x="5613433" y="2065103"/>
            <a:ext cx="248837" cy="365760"/>
          </a:xfrm>
          <a:custGeom>
            <a:avLst/>
            <a:gdLst>
              <a:gd name="T0" fmla="*/ 166 w 166"/>
              <a:gd name="T1" fmla="*/ 244 h 244"/>
              <a:gd name="T2" fmla="*/ 0 w 166"/>
              <a:gd name="T3" fmla="*/ 244 h 244"/>
              <a:gd name="T4" fmla="*/ 0 w 166"/>
              <a:gd name="T5" fmla="*/ 0 h 244"/>
              <a:gd name="T6" fmla="*/ 166 w 166"/>
              <a:gd name="T7" fmla="*/ 0 h 244"/>
              <a:gd name="T8" fmla="*/ 166 w 166"/>
              <a:gd name="T9" fmla="*/ 244 h 244"/>
              <a:gd name="T10" fmla="*/ 132 w 166"/>
              <a:gd name="T11" fmla="*/ 31 h 244"/>
              <a:gd name="T12" fmla="*/ 33 w 166"/>
              <a:gd name="T13" fmla="*/ 31 h 244"/>
              <a:gd name="T14" fmla="*/ 33 w 166"/>
              <a:gd name="T15" fmla="*/ 67 h 244"/>
              <a:gd name="T16" fmla="*/ 132 w 166"/>
              <a:gd name="T17" fmla="*/ 67 h 244"/>
              <a:gd name="T18" fmla="*/ 132 w 166"/>
              <a:gd name="T19" fmla="*/ 31 h 244"/>
              <a:gd name="T20" fmla="*/ 29 w 166"/>
              <a:gd name="T21" fmla="*/ 119 h 244"/>
              <a:gd name="T22" fmla="*/ 37 w 166"/>
              <a:gd name="T23" fmla="*/ 119 h 244"/>
              <a:gd name="T24" fmla="*/ 37 w 166"/>
              <a:gd name="T25" fmla="*/ 111 h 244"/>
              <a:gd name="T26" fmla="*/ 29 w 166"/>
              <a:gd name="T27" fmla="*/ 111 h 244"/>
              <a:gd name="T28" fmla="*/ 29 w 166"/>
              <a:gd name="T29" fmla="*/ 119 h 244"/>
              <a:gd name="T30" fmla="*/ 29 w 166"/>
              <a:gd name="T31" fmla="*/ 167 h 244"/>
              <a:gd name="T32" fmla="*/ 37 w 166"/>
              <a:gd name="T33" fmla="*/ 167 h 244"/>
              <a:gd name="T34" fmla="*/ 37 w 166"/>
              <a:gd name="T35" fmla="*/ 160 h 244"/>
              <a:gd name="T36" fmla="*/ 29 w 166"/>
              <a:gd name="T37" fmla="*/ 160 h 244"/>
              <a:gd name="T38" fmla="*/ 29 w 166"/>
              <a:gd name="T39" fmla="*/ 167 h 244"/>
              <a:gd name="T40" fmla="*/ 29 w 166"/>
              <a:gd name="T41" fmla="*/ 216 h 244"/>
              <a:gd name="T42" fmla="*/ 37 w 166"/>
              <a:gd name="T43" fmla="*/ 216 h 244"/>
              <a:gd name="T44" fmla="*/ 37 w 166"/>
              <a:gd name="T45" fmla="*/ 209 h 244"/>
              <a:gd name="T46" fmla="*/ 29 w 166"/>
              <a:gd name="T47" fmla="*/ 209 h 244"/>
              <a:gd name="T48" fmla="*/ 29 w 166"/>
              <a:gd name="T49" fmla="*/ 216 h 244"/>
              <a:gd name="T50" fmla="*/ 79 w 166"/>
              <a:gd name="T51" fmla="*/ 119 h 244"/>
              <a:gd name="T52" fmla="*/ 86 w 166"/>
              <a:gd name="T53" fmla="*/ 119 h 244"/>
              <a:gd name="T54" fmla="*/ 86 w 166"/>
              <a:gd name="T55" fmla="*/ 111 h 244"/>
              <a:gd name="T56" fmla="*/ 79 w 166"/>
              <a:gd name="T57" fmla="*/ 111 h 244"/>
              <a:gd name="T58" fmla="*/ 79 w 166"/>
              <a:gd name="T59" fmla="*/ 119 h 244"/>
              <a:gd name="T60" fmla="*/ 79 w 166"/>
              <a:gd name="T61" fmla="*/ 167 h 244"/>
              <a:gd name="T62" fmla="*/ 86 w 166"/>
              <a:gd name="T63" fmla="*/ 167 h 244"/>
              <a:gd name="T64" fmla="*/ 86 w 166"/>
              <a:gd name="T65" fmla="*/ 160 h 244"/>
              <a:gd name="T66" fmla="*/ 79 w 166"/>
              <a:gd name="T67" fmla="*/ 160 h 244"/>
              <a:gd name="T68" fmla="*/ 79 w 166"/>
              <a:gd name="T69" fmla="*/ 167 h 244"/>
              <a:gd name="T70" fmla="*/ 79 w 166"/>
              <a:gd name="T71" fmla="*/ 216 h 244"/>
              <a:gd name="T72" fmla="*/ 86 w 166"/>
              <a:gd name="T73" fmla="*/ 216 h 244"/>
              <a:gd name="T74" fmla="*/ 86 w 166"/>
              <a:gd name="T75" fmla="*/ 209 h 244"/>
              <a:gd name="T76" fmla="*/ 79 w 166"/>
              <a:gd name="T77" fmla="*/ 209 h 244"/>
              <a:gd name="T78" fmla="*/ 79 w 166"/>
              <a:gd name="T79" fmla="*/ 216 h 244"/>
              <a:gd name="T80" fmla="*/ 129 w 166"/>
              <a:gd name="T81" fmla="*/ 119 h 244"/>
              <a:gd name="T82" fmla="*/ 136 w 166"/>
              <a:gd name="T83" fmla="*/ 119 h 244"/>
              <a:gd name="T84" fmla="*/ 136 w 166"/>
              <a:gd name="T85" fmla="*/ 111 h 244"/>
              <a:gd name="T86" fmla="*/ 129 w 166"/>
              <a:gd name="T87" fmla="*/ 111 h 244"/>
              <a:gd name="T88" fmla="*/ 129 w 166"/>
              <a:gd name="T89" fmla="*/ 119 h 244"/>
              <a:gd name="T90" fmla="*/ 129 w 166"/>
              <a:gd name="T91" fmla="*/ 167 h 244"/>
              <a:gd name="T92" fmla="*/ 136 w 166"/>
              <a:gd name="T93" fmla="*/ 167 h 244"/>
              <a:gd name="T94" fmla="*/ 136 w 166"/>
              <a:gd name="T95" fmla="*/ 160 h 244"/>
              <a:gd name="T96" fmla="*/ 129 w 166"/>
              <a:gd name="T97" fmla="*/ 160 h 244"/>
              <a:gd name="T98" fmla="*/ 129 w 166"/>
              <a:gd name="T99" fmla="*/ 167 h 244"/>
              <a:gd name="T100" fmla="*/ 129 w 166"/>
              <a:gd name="T101" fmla="*/ 216 h 244"/>
              <a:gd name="T102" fmla="*/ 136 w 166"/>
              <a:gd name="T103" fmla="*/ 216 h 244"/>
              <a:gd name="T104" fmla="*/ 136 w 166"/>
              <a:gd name="T105" fmla="*/ 209 h 244"/>
              <a:gd name="T106" fmla="*/ 129 w 166"/>
              <a:gd name="T107" fmla="*/ 209 h 244"/>
              <a:gd name="T108" fmla="*/ 129 w 166"/>
              <a:gd name="T109" fmla="*/ 21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 h="244">
                <a:moveTo>
                  <a:pt x="166" y="244"/>
                </a:moveTo>
                <a:lnTo>
                  <a:pt x="0" y="244"/>
                </a:lnTo>
                <a:lnTo>
                  <a:pt x="0" y="0"/>
                </a:lnTo>
                <a:lnTo>
                  <a:pt x="166" y="0"/>
                </a:lnTo>
                <a:lnTo>
                  <a:pt x="166" y="244"/>
                </a:lnTo>
                <a:close/>
                <a:moveTo>
                  <a:pt x="132" y="31"/>
                </a:moveTo>
                <a:lnTo>
                  <a:pt x="33" y="31"/>
                </a:lnTo>
                <a:lnTo>
                  <a:pt x="33" y="67"/>
                </a:lnTo>
                <a:lnTo>
                  <a:pt x="132" y="67"/>
                </a:lnTo>
                <a:lnTo>
                  <a:pt x="132" y="31"/>
                </a:lnTo>
                <a:close/>
                <a:moveTo>
                  <a:pt x="29" y="119"/>
                </a:moveTo>
                <a:lnTo>
                  <a:pt x="37" y="119"/>
                </a:lnTo>
                <a:lnTo>
                  <a:pt x="37" y="111"/>
                </a:lnTo>
                <a:lnTo>
                  <a:pt x="29" y="111"/>
                </a:lnTo>
                <a:lnTo>
                  <a:pt x="29" y="119"/>
                </a:lnTo>
                <a:close/>
                <a:moveTo>
                  <a:pt x="29" y="167"/>
                </a:moveTo>
                <a:lnTo>
                  <a:pt x="37" y="167"/>
                </a:lnTo>
                <a:lnTo>
                  <a:pt x="37" y="160"/>
                </a:lnTo>
                <a:lnTo>
                  <a:pt x="29" y="160"/>
                </a:lnTo>
                <a:lnTo>
                  <a:pt x="29" y="167"/>
                </a:lnTo>
                <a:close/>
                <a:moveTo>
                  <a:pt x="29" y="216"/>
                </a:moveTo>
                <a:lnTo>
                  <a:pt x="37" y="216"/>
                </a:lnTo>
                <a:lnTo>
                  <a:pt x="37" y="209"/>
                </a:lnTo>
                <a:lnTo>
                  <a:pt x="29" y="209"/>
                </a:lnTo>
                <a:lnTo>
                  <a:pt x="29" y="216"/>
                </a:lnTo>
                <a:close/>
                <a:moveTo>
                  <a:pt x="79" y="119"/>
                </a:moveTo>
                <a:lnTo>
                  <a:pt x="86" y="119"/>
                </a:lnTo>
                <a:lnTo>
                  <a:pt x="86" y="111"/>
                </a:lnTo>
                <a:lnTo>
                  <a:pt x="79" y="111"/>
                </a:lnTo>
                <a:lnTo>
                  <a:pt x="79" y="119"/>
                </a:lnTo>
                <a:close/>
                <a:moveTo>
                  <a:pt x="79" y="167"/>
                </a:moveTo>
                <a:lnTo>
                  <a:pt x="86" y="167"/>
                </a:lnTo>
                <a:lnTo>
                  <a:pt x="86" y="160"/>
                </a:lnTo>
                <a:lnTo>
                  <a:pt x="79" y="160"/>
                </a:lnTo>
                <a:lnTo>
                  <a:pt x="79" y="167"/>
                </a:lnTo>
                <a:close/>
                <a:moveTo>
                  <a:pt x="79" y="216"/>
                </a:moveTo>
                <a:lnTo>
                  <a:pt x="86" y="216"/>
                </a:lnTo>
                <a:lnTo>
                  <a:pt x="86" y="209"/>
                </a:lnTo>
                <a:lnTo>
                  <a:pt x="79" y="209"/>
                </a:lnTo>
                <a:lnTo>
                  <a:pt x="79" y="216"/>
                </a:lnTo>
                <a:close/>
                <a:moveTo>
                  <a:pt x="129" y="119"/>
                </a:moveTo>
                <a:lnTo>
                  <a:pt x="136" y="119"/>
                </a:lnTo>
                <a:lnTo>
                  <a:pt x="136" y="111"/>
                </a:lnTo>
                <a:lnTo>
                  <a:pt x="129" y="111"/>
                </a:lnTo>
                <a:lnTo>
                  <a:pt x="129" y="119"/>
                </a:lnTo>
                <a:close/>
                <a:moveTo>
                  <a:pt x="129" y="167"/>
                </a:moveTo>
                <a:lnTo>
                  <a:pt x="136" y="167"/>
                </a:lnTo>
                <a:lnTo>
                  <a:pt x="136" y="160"/>
                </a:lnTo>
                <a:lnTo>
                  <a:pt x="129" y="160"/>
                </a:lnTo>
                <a:lnTo>
                  <a:pt x="129" y="167"/>
                </a:lnTo>
                <a:close/>
                <a:moveTo>
                  <a:pt x="129" y="216"/>
                </a:moveTo>
                <a:lnTo>
                  <a:pt x="136" y="216"/>
                </a:lnTo>
                <a:lnTo>
                  <a:pt x="136" y="209"/>
                </a:lnTo>
                <a:lnTo>
                  <a:pt x="129" y="209"/>
                </a:lnTo>
                <a:lnTo>
                  <a:pt x="129" y="216"/>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binoculars" title="Icon of binoculars">
            <a:extLst>
              <a:ext uri="{FF2B5EF4-FFF2-40B4-BE49-F238E27FC236}">
                <a16:creationId xmlns:a16="http://schemas.microsoft.com/office/drawing/2014/main" id="{F7D38F04-64B9-41B5-B081-59139141E8F6}"/>
              </a:ext>
            </a:extLst>
          </p:cNvPr>
          <p:cNvSpPr>
            <a:spLocks noChangeAspect="1" noEditPoints="1"/>
          </p:cNvSpPr>
          <p:nvPr/>
        </p:nvSpPr>
        <p:spPr bwMode="auto">
          <a:xfrm>
            <a:off x="6499370" y="2065103"/>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scissors" title="Icon of scissors">
            <a:extLst>
              <a:ext uri="{FF2B5EF4-FFF2-40B4-BE49-F238E27FC236}">
                <a16:creationId xmlns:a16="http://schemas.microsoft.com/office/drawing/2014/main" id="{64502F7B-1F35-4A39-9C5F-45F7C869536A}"/>
              </a:ext>
            </a:extLst>
          </p:cNvPr>
          <p:cNvSpPr>
            <a:spLocks noChangeAspect="1" noEditPoints="1"/>
          </p:cNvSpPr>
          <p:nvPr/>
        </p:nvSpPr>
        <p:spPr bwMode="auto">
          <a:xfrm>
            <a:off x="7546838" y="2065103"/>
            <a:ext cx="232032" cy="365760"/>
          </a:xfrm>
          <a:custGeom>
            <a:avLst/>
            <a:gdLst>
              <a:gd name="T0" fmla="*/ 65 w 189"/>
              <a:gd name="T1" fmla="*/ 269 h 301"/>
              <a:gd name="T2" fmla="*/ 33 w 189"/>
              <a:gd name="T3" fmla="*/ 301 h 301"/>
              <a:gd name="T4" fmla="*/ 0 w 189"/>
              <a:gd name="T5" fmla="*/ 269 h 301"/>
              <a:gd name="T6" fmla="*/ 33 w 189"/>
              <a:gd name="T7" fmla="*/ 236 h 301"/>
              <a:gd name="T8" fmla="*/ 65 w 189"/>
              <a:gd name="T9" fmla="*/ 269 h 301"/>
              <a:gd name="T10" fmla="*/ 157 w 189"/>
              <a:gd name="T11" fmla="*/ 236 h 301"/>
              <a:gd name="T12" fmla="*/ 124 w 189"/>
              <a:gd name="T13" fmla="*/ 269 h 301"/>
              <a:gd name="T14" fmla="*/ 157 w 189"/>
              <a:gd name="T15" fmla="*/ 301 h 301"/>
              <a:gd name="T16" fmla="*/ 189 w 189"/>
              <a:gd name="T17" fmla="*/ 269 h 301"/>
              <a:gd name="T18" fmla="*/ 157 w 189"/>
              <a:gd name="T19" fmla="*/ 236 h 301"/>
              <a:gd name="T20" fmla="*/ 157 w 189"/>
              <a:gd name="T21" fmla="*/ 0 h 301"/>
              <a:gd name="T22" fmla="*/ 38 w 189"/>
              <a:gd name="T23" fmla="*/ 237 h 301"/>
              <a:gd name="T24" fmla="*/ 33 w 189"/>
              <a:gd name="T25" fmla="*/ 0 h 301"/>
              <a:gd name="T26" fmla="*/ 151 w 189"/>
              <a:gd name="T27" fmla="*/ 23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301">
                <a:moveTo>
                  <a:pt x="65" y="269"/>
                </a:moveTo>
                <a:cubicBezTo>
                  <a:pt x="65" y="287"/>
                  <a:pt x="51" y="301"/>
                  <a:pt x="33" y="301"/>
                </a:cubicBezTo>
                <a:cubicBezTo>
                  <a:pt x="15" y="301"/>
                  <a:pt x="0" y="287"/>
                  <a:pt x="0" y="269"/>
                </a:cubicBezTo>
                <a:cubicBezTo>
                  <a:pt x="0" y="251"/>
                  <a:pt x="15" y="236"/>
                  <a:pt x="33" y="236"/>
                </a:cubicBezTo>
                <a:cubicBezTo>
                  <a:pt x="51" y="236"/>
                  <a:pt x="65" y="251"/>
                  <a:pt x="65" y="269"/>
                </a:cubicBezTo>
                <a:close/>
                <a:moveTo>
                  <a:pt x="157" y="236"/>
                </a:moveTo>
                <a:cubicBezTo>
                  <a:pt x="139" y="236"/>
                  <a:pt x="124" y="251"/>
                  <a:pt x="124" y="269"/>
                </a:cubicBezTo>
                <a:cubicBezTo>
                  <a:pt x="124" y="287"/>
                  <a:pt x="139" y="301"/>
                  <a:pt x="157" y="301"/>
                </a:cubicBezTo>
                <a:cubicBezTo>
                  <a:pt x="175" y="301"/>
                  <a:pt x="189" y="287"/>
                  <a:pt x="189" y="269"/>
                </a:cubicBezTo>
                <a:cubicBezTo>
                  <a:pt x="189" y="251"/>
                  <a:pt x="175" y="236"/>
                  <a:pt x="157" y="236"/>
                </a:cubicBezTo>
                <a:close/>
                <a:moveTo>
                  <a:pt x="157" y="0"/>
                </a:moveTo>
                <a:cubicBezTo>
                  <a:pt x="38" y="237"/>
                  <a:pt x="38" y="237"/>
                  <a:pt x="38" y="237"/>
                </a:cubicBezTo>
                <a:moveTo>
                  <a:pt x="33" y="0"/>
                </a:moveTo>
                <a:cubicBezTo>
                  <a:pt x="151" y="237"/>
                  <a:pt x="151" y="237"/>
                  <a:pt x="151" y="23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camera" title="Icon of a camera">
            <a:extLst>
              <a:ext uri="{FF2B5EF4-FFF2-40B4-BE49-F238E27FC236}">
                <a16:creationId xmlns:a16="http://schemas.microsoft.com/office/drawing/2014/main" id="{2335866E-3A53-4EA8-9615-1B677F9D51CF}"/>
              </a:ext>
            </a:extLst>
          </p:cNvPr>
          <p:cNvSpPr>
            <a:spLocks noChangeAspect="1" noEditPoints="1"/>
          </p:cNvSpPr>
          <p:nvPr/>
        </p:nvSpPr>
        <p:spPr bwMode="auto">
          <a:xfrm>
            <a:off x="8394374" y="2064712"/>
            <a:ext cx="457200" cy="366542"/>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battery" title="Icon of a battery">
            <a:extLst>
              <a:ext uri="{FF2B5EF4-FFF2-40B4-BE49-F238E27FC236}">
                <a16:creationId xmlns:a16="http://schemas.microsoft.com/office/drawing/2014/main" id="{5130E803-51A8-410D-8216-4148DFBE41D7}"/>
              </a:ext>
            </a:extLst>
          </p:cNvPr>
          <p:cNvSpPr>
            <a:spLocks noChangeAspect="1" noEditPoints="1"/>
          </p:cNvSpPr>
          <p:nvPr/>
        </p:nvSpPr>
        <p:spPr bwMode="auto">
          <a:xfrm>
            <a:off x="9354494" y="2139305"/>
            <a:ext cx="457200" cy="217357"/>
          </a:xfrm>
          <a:custGeom>
            <a:avLst/>
            <a:gdLst>
              <a:gd name="T0" fmla="*/ 226 w 244"/>
              <a:gd name="T1" fmla="*/ 116 h 116"/>
              <a:gd name="T2" fmla="*/ 0 w 244"/>
              <a:gd name="T3" fmla="*/ 116 h 116"/>
              <a:gd name="T4" fmla="*/ 0 w 244"/>
              <a:gd name="T5" fmla="*/ 0 h 116"/>
              <a:gd name="T6" fmla="*/ 226 w 244"/>
              <a:gd name="T7" fmla="*/ 0 h 116"/>
              <a:gd name="T8" fmla="*/ 226 w 244"/>
              <a:gd name="T9" fmla="*/ 116 h 116"/>
              <a:gd name="T10" fmla="*/ 226 w 244"/>
              <a:gd name="T11" fmla="*/ 78 h 116"/>
              <a:gd name="T12" fmla="*/ 244 w 244"/>
              <a:gd name="T13" fmla="*/ 78 h 116"/>
              <a:gd name="T14" fmla="*/ 244 w 244"/>
              <a:gd name="T15" fmla="*/ 36 h 116"/>
              <a:gd name="T16" fmla="*/ 226 w 244"/>
              <a:gd name="T17"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6">
                <a:moveTo>
                  <a:pt x="226" y="116"/>
                </a:moveTo>
                <a:lnTo>
                  <a:pt x="0" y="116"/>
                </a:lnTo>
                <a:lnTo>
                  <a:pt x="0" y="0"/>
                </a:lnTo>
                <a:lnTo>
                  <a:pt x="226" y="0"/>
                </a:lnTo>
                <a:lnTo>
                  <a:pt x="226" y="116"/>
                </a:lnTo>
                <a:moveTo>
                  <a:pt x="226" y="78"/>
                </a:moveTo>
                <a:lnTo>
                  <a:pt x="244" y="78"/>
                </a:lnTo>
                <a:lnTo>
                  <a:pt x="244" y="36"/>
                </a:lnTo>
                <a:lnTo>
                  <a:pt x="226"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1" name="magnify" title="Icon of a magnifying glass">
            <a:extLst>
              <a:ext uri="{FF2B5EF4-FFF2-40B4-BE49-F238E27FC236}">
                <a16:creationId xmlns:a16="http://schemas.microsoft.com/office/drawing/2014/main" id="{FD979C0D-386A-4AF0-965C-6E558C288249}"/>
              </a:ext>
            </a:extLst>
          </p:cNvPr>
          <p:cNvSpPr>
            <a:spLocks noChangeAspect="1" noEditPoints="1"/>
          </p:cNvSpPr>
          <p:nvPr/>
        </p:nvSpPr>
        <p:spPr bwMode="auto">
          <a:xfrm flipH="1">
            <a:off x="10356771" y="20651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3" name="DeveloperTools_EC7A" title="Icon of a wrench and a screwdriver">
            <a:extLst>
              <a:ext uri="{FF2B5EF4-FFF2-40B4-BE49-F238E27FC236}">
                <a16:creationId xmlns:a16="http://schemas.microsoft.com/office/drawing/2014/main" id="{CD32DABA-3BC1-44A3-B122-E98FCA8EEFBE}"/>
              </a:ext>
            </a:extLst>
          </p:cNvPr>
          <p:cNvSpPr>
            <a:spLocks noChangeAspect="1" noEditPoints="1"/>
          </p:cNvSpPr>
          <p:nvPr/>
        </p:nvSpPr>
        <p:spPr bwMode="auto">
          <a:xfrm>
            <a:off x="11387269" y="2065103"/>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attach" title="Icon of a paperclip">
            <a:extLst>
              <a:ext uri="{FF2B5EF4-FFF2-40B4-BE49-F238E27FC236}">
                <a16:creationId xmlns:a16="http://schemas.microsoft.com/office/drawing/2014/main" id="{A3148876-5713-410A-B528-C0FFD0DA314C}"/>
              </a:ext>
            </a:extLst>
          </p:cNvPr>
          <p:cNvSpPr>
            <a:spLocks noChangeAspect="1"/>
          </p:cNvSpPr>
          <p:nvPr/>
        </p:nvSpPr>
        <p:spPr bwMode="auto">
          <a:xfrm>
            <a:off x="867354" y="2979505"/>
            <a:ext cx="139796" cy="365760"/>
          </a:xfrm>
          <a:custGeom>
            <a:avLst/>
            <a:gdLst>
              <a:gd name="T0" fmla="*/ 129 w 129"/>
              <a:gd name="T1" fmla="*/ 58 h 342"/>
              <a:gd name="T2" fmla="*/ 129 w 129"/>
              <a:gd name="T3" fmla="*/ 277 h 342"/>
              <a:gd name="T4" fmla="*/ 64 w 129"/>
              <a:gd name="T5" fmla="*/ 342 h 342"/>
              <a:gd name="T6" fmla="*/ 0 w 129"/>
              <a:gd name="T7" fmla="*/ 277 h 342"/>
              <a:gd name="T8" fmla="*/ 0 w 129"/>
              <a:gd name="T9" fmla="*/ 44 h 342"/>
              <a:gd name="T10" fmla="*/ 44 w 129"/>
              <a:gd name="T11" fmla="*/ 0 h 342"/>
              <a:gd name="T12" fmla="*/ 89 w 129"/>
              <a:gd name="T13" fmla="*/ 44 h 342"/>
              <a:gd name="T14" fmla="*/ 89 w 129"/>
              <a:gd name="T15" fmla="*/ 270 h 342"/>
              <a:gd name="T16" fmla="*/ 64 w 129"/>
              <a:gd name="T17" fmla="*/ 295 h 342"/>
              <a:gd name="T18" fmla="*/ 40 w 129"/>
              <a:gd name="T19" fmla="*/ 270 h 342"/>
              <a:gd name="T20" fmla="*/ 40 w 129"/>
              <a:gd name="T21" fmla="*/ 8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342">
                <a:moveTo>
                  <a:pt x="129" y="58"/>
                </a:moveTo>
                <a:cubicBezTo>
                  <a:pt x="129" y="277"/>
                  <a:pt x="129" y="277"/>
                  <a:pt x="129" y="277"/>
                </a:cubicBezTo>
                <a:cubicBezTo>
                  <a:pt x="129" y="313"/>
                  <a:pt x="100" y="342"/>
                  <a:pt x="64" y="342"/>
                </a:cubicBezTo>
                <a:cubicBezTo>
                  <a:pt x="29" y="342"/>
                  <a:pt x="0" y="313"/>
                  <a:pt x="0" y="277"/>
                </a:cubicBezTo>
                <a:cubicBezTo>
                  <a:pt x="0" y="44"/>
                  <a:pt x="0" y="44"/>
                  <a:pt x="0" y="44"/>
                </a:cubicBezTo>
                <a:cubicBezTo>
                  <a:pt x="0" y="19"/>
                  <a:pt x="20" y="0"/>
                  <a:pt x="44" y="0"/>
                </a:cubicBezTo>
                <a:cubicBezTo>
                  <a:pt x="69" y="0"/>
                  <a:pt x="89" y="19"/>
                  <a:pt x="89" y="44"/>
                </a:cubicBezTo>
                <a:cubicBezTo>
                  <a:pt x="89" y="270"/>
                  <a:pt x="89" y="270"/>
                  <a:pt x="89" y="270"/>
                </a:cubicBezTo>
                <a:cubicBezTo>
                  <a:pt x="89" y="284"/>
                  <a:pt x="78" y="295"/>
                  <a:pt x="64" y="295"/>
                </a:cubicBezTo>
                <a:cubicBezTo>
                  <a:pt x="51" y="295"/>
                  <a:pt x="40" y="284"/>
                  <a:pt x="40" y="270"/>
                </a:cubicBezTo>
                <a:cubicBezTo>
                  <a:pt x="40" y="80"/>
                  <a:pt x="40" y="80"/>
                  <a:pt x="40" y="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pin" title="Icon of a pushpin">
            <a:extLst>
              <a:ext uri="{FF2B5EF4-FFF2-40B4-BE49-F238E27FC236}">
                <a16:creationId xmlns:a16="http://schemas.microsoft.com/office/drawing/2014/main" id="{F9359DB3-92D3-4A98-8011-3C5506B63FAA}"/>
              </a:ext>
            </a:extLst>
          </p:cNvPr>
          <p:cNvSpPr>
            <a:spLocks noChangeAspect="1" noEditPoints="1"/>
          </p:cNvSpPr>
          <p:nvPr/>
        </p:nvSpPr>
        <p:spPr bwMode="auto">
          <a:xfrm>
            <a:off x="1668772" y="3049000"/>
            <a:ext cx="457200" cy="226771"/>
          </a:xfrm>
          <a:custGeom>
            <a:avLst/>
            <a:gdLst>
              <a:gd name="T0" fmla="*/ 353 w 353"/>
              <a:gd name="T1" fmla="*/ 18 h 174"/>
              <a:gd name="T2" fmla="*/ 353 w 353"/>
              <a:gd name="T3" fmla="*/ 86 h 174"/>
              <a:gd name="T4" fmla="*/ 353 w 353"/>
              <a:gd name="T5" fmla="*/ 88 h 174"/>
              <a:gd name="T6" fmla="*/ 353 w 353"/>
              <a:gd name="T7" fmla="*/ 156 h 174"/>
              <a:gd name="T8" fmla="*/ 311 w 353"/>
              <a:gd name="T9" fmla="*/ 130 h 174"/>
              <a:gd name="T10" fmla="*/ 213 w 353"/>
              <a:gd name="T11" fmla="*/ 130 h 174"/>
              <a:gd name="T12" fmla="*/ 147 w 353"/>
              <a:gd name="T13" fmla="*/ 174 h 174"/>
              <a:gd name="T14" fmla="*/ 147 w 353"/>
              <a:gd name="T15" fmla="*/ 88 h 174"/>
              <a:gd name="T16" fmla="*/ 147 w 353"/>
              <a:gd name="T17" fmla="*/ 86 h 174"/>
              <a:gd name="T18" fmla="*/ 147 w 353"/>
              <a:gd name="T19" fmla="*/ 0 h 174"/>
              <a:gd name="T20" fmla="*/ 213 w 353"/>
              <a:gd name="T21" fmla="*/ 44 h 174"/>
              <a:gd name="T22" fmla="*/ 311 w 353"/>
              <a:gd name="T23" fmla="*/ 44 h 174"/>
              <a:gd name="T24" fmla="*/ 353 w 353"/>
              <a:gd name="T25" fmla="*/ 18 h 174"/>
              <a:gd name="T26" fmla="*/ 147 w 353"/>
              <a:gd name="T27" fmla="*/ 86 h 174"/>
              <a:gd name="T28" fmla="*/ 0 w 353"/>
              <a:gd name="T29" fmla="*/ 8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74">
                <a:moveTo>
                  <a:pt x="353" y="18"/>
                </a:moveTo>
                <a:cubicBezTo>
                  <a:pt x="353" y="86"/>
                  <a:pt x="353" y="86"/>
                  <a:pt x="353" y="86"/>
                </a:cubicBezTo>
                <a:cubicBezTo>
                  <a:pt x="353" y="88"/>
                  <a:pt x="353" y="88"/>
                  <a:pt x="353" y="88"/>
                </a:cubicBezTo>
                <a:cubicBezTo>
                  <a:pt x="353" y="156"/>
                  <a:pt x="353" y="156"/>
                  <a:pt x="353" y="156"/>
                </a:cubicBezTo>
                <a:cubicBezTo>
                  <a:pt x="326" y="154"/>
                  <a:pt x="311" y="130"/>
                  <a:pt x="311" y="130"/>
                </a:cubicBezTo>
                <a:cubicBezTo>
                  <a:pt x="213" y="130"/>
                  <a:pt x="213" y="130"/>
                  <a:pt x="213" y="130"/>
                </a:cubicBezTo>
                <a:cubicBezTo>
                  <a:pt x="205" y="168"/>
                  <a:pt x="147" y="174"/>
                  <a:pt x="147" y="174"/>
                </a:cubicBezTo>
                <a:cubicBezTo>
                  <a:pt x="147" y="88"/>
                  <a:pt x="147" y="88"/>
                  <a:pt x="147" y="88"/>
                </a:cubicBezTo>
                <a:cubicBezTo>
                  <a:pt x="147" y="86"/>
                  <a:pt x="147" y="86"/>
                  <a:pt x="147" y="86"/>
                </a:cubicBezTo>
                <a:cubicBezTo>
                  <a:pt x="147" y="0"/>
                  <a:pt x="147" y="0"/>
                  <a:pt x="147" y="0"/>
                </a:cubicBezTo>
                <a:cubicBezTo>
                  <a:pt x="147" y="0"/>
                  <a:pt x="205" y="6"/>
                  <a:pt x="213" y="44"/>
                </a:cubicBezTo>
                <a:cubicBezTo>
                  <a:pt x="311" y="44"/>
                  <a:pt x="311" y="44"/>
                  <a:pt x="311" y="44"/>
                </a:cubicBezTo>
                <a:cubicBezTo>
                  <a:pt x="311" y="44"/>
                  <a:pt x="326" y="20"/>
                  <a:pt x="353" y="18"/>
                </a:cubicBezTo>
                <a:close/>
                <a:moveTo>
                  <a:pt x="147" y="86"/>
                </a:moveTo>
                <a:cubicBezTo>
                  <a:pt x="0" y="86"/>
                  <a:pt x="0" y="86"/>
                  <a:pt x="0" y="8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key" title="Icon of a key">
            <a:extLst>
              <a:ext uri="{FF2B5EF4-FFF2-40B4-BE49-F238E27FC236}">
                <a16:creationId xmlns:a16="http://schemas.microsoft.com/office/drawing/2014/main" id="{D8443E76-2F53-49A2-A2E3-FF63C68E540B}"/>
              </a:ext>
            </a:extLst>
          </p:cNvPr>
          <p:cNvSpPr>
            <a:spLocks noChangeAspect="1" noEditPoints="1"/>
          </p:cNvSpPr>
          <p:nvPr/>
        </p:nvSpPr>
        <p:spPr bwMode="auto">
          <a:xfrm>
            <a:off x="2673669" y="2979505"/>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ock" title="Icon of a padlock">
            <a:extLst>
              <a:ext uri="{FF2B5EF4-FFF2-40B4-BE49-F238E27FC236}">
                <a16:creationId xmlns:a16="http://schemas.microsoft.com/office/drawing/2014/main" id="{7B2BAD35-78DF-409A-B7E7-95F534D96ABE}"/>
              </a:ext>
            </a:extLst>
          </p:cNvPr>
          <p:cNvSpPr>
            <a:spLocks noChangeAspect="1" noEditPoints="1"/>
          </p:cNvSpPr>
          <p:nvPr/>
        </p:nvSpPr>
        <p:spPr bwMode="auto">
          <a:xfrm>
            <a:off x="3654052" y="2933785"/>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safe" title="Icon of a locked safe">
            <a:extLst>
              <a:ext uri="{FF2B5EF4-FFF2-40B4-BE49-F238E27FC236}">
                <a16:creationId xmlns:a16="http://schemas.microsoft.com/office/drawing/2014/main" id="{30279BB1-3138-467A-A9F9-835CB1D5E3A9}"/>
              </a:ext>
            </a:extLst>
          </p:cNvPr>
          <p:cNvSpPr>
            <a:spLocks noChangeAspect="1" noEditPoints="1"/>
          </p:cNvSpPr>
          <p:nvPr/>
        </p:nvSpPr>
        <p:spPr bwMode="auto">
          <a:xfrm>
            <a:off x="4605186" y="2979505"/>
            <a:ext cx="345092" cy="365760"/>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bank" title="Icon of a piggy bank">
            <a:extLst>
              <a:ext uri="{FF2B5EF4-FFF2-40B4-BE49-F238E27FC236}">
                <a16:creationId xmlns:a16="http://schemas.microsoft.com/office/drawing/2014/main" id="{A27B744B-2D4A-4605-9EA0-AB925DFBA5AD}"/>
              </a:ext>
            </a:extLst>
          </p:cNvPr>
          <p:cNvSpPr>
            <a:spLocks noChangeAspect="1" noEditPoints="1"/>
          </p:cNvSpPr>
          <p:nvPr/>
        </p:nvSpPr>
        <p:spPr bwMode="auto">
          <a:xfrm>
            <a:off x="5540211" y="2979505"/>
            <a:ext cx="395282" cy="365760"/>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bag" title="Icon of a handbag">
            <a:extLst>
              <a:ext uri="{FF2B5EF4-FFF2-40B4-BE49-F238E27FC236}">
                <a16:creationId xmlns:a16="http://schemas.microsoft.com/office/drawing/2014/main" id="{678EDE12-2BAD-40F7-AB42-9DFE5EB6E1CC}"/>
              </a:ext>
            </a:extLst>
          </p:cNvPr>
          <p:cNvSpPr>
            <a:spLocks noChangeAspect="1" noEditPoints="1"/>
          </p:cNvSpPr>
          <p:nvPr/>
        </p:nvSpPr>
        <p:spPr bwMode="auto">
          <a:xfrm>
            <a:off x="6549724" y="2979505"/>
            <a:ext cx="296496"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eatureRequest_EBE9" title="Icon of a ballot box">
            <a:extLst>
              <a:ext uri="{FF2B5EF4-FFF2-40B4-BE49-F238E27FC236}">
                <a16:creationId xmlns:a16="http://schemas.microsoft.com/office/drawing/2014/main" id="{80AD26D1-1EBB-4805-9AA3-B584AB26C7FF}"/>
              </a:ext>
            </a:extLst>
          </p:cNvPr>
          <p:cNvSpPr>
            <a:spLocks noChangeAspect="1" noEditPoints="1"/>
          </p:cNvSpPr>
          <p:nvPr/>
        </p:nvSpPr>
        <p:spPr bwMode="auto">
          <a:xfrm>
            <a:off x="7501624" y="2979505"/>
            <a:ext cx="322461" cy="365760"/>
          </a:xfrm>
          <a:custGeom>
            <a:avLst/>
            <a:gdLst>
              <a:gd name="T0" fmla="*/ 3252 w 3597"/>
              <a:gd name="T1" fmla="*/ 1175 h 4080"/>
              <a:gd name="T2" fmla="*/ 3597 w 3597"/>
              <a:gd name="T3" fmla="*/ 2558 h 4080"/>
              <a:gd name="T4" fmla="*/ 3597 w 3597"/>
              <a:gd name="T5" fmla="*/ 4080 h 4080"/>
              <a:gd name="T6" fmla="*/ 0 w 3597"/>
              <a:gd name="T7" fmla="*/ 4080 h 4080"/>
              <a:gd name="T8" fmla="*/ 0 w 3597"/>
              <a:gd name="T9" fmla="*/ 2558 h 4080"/>
              <a:gd name="T10" fmla="*/ 381 w 3597"/>
              <a:gd name="T11" fmla="*/ 1037 h 4080"/>
              <a:gd name="T12" fmla="*/ 1314 w 3597"/>
              <a:gd name="T13" fmla="*/ 1037 h 4080"/>
              <a:gd name="T14" fmla="*/ 0 w 3597"/>
              <a:gd name="T15" fmla="*/ 2697 h 4080"/>
              <a:gd name="T16" fmla="*/ 3597 w 3597"/>
              <a:gd name="T17" fmla="*/ 2697 h 4080"/>
              <a:gd name="T18" fmla="*/ 2352 w 3597"/>
              <a:gd name="T19" fmla="*/ 0 h 4080"/>
              <a:gd name="T20" fmla="*/ 969 w 3597"/>
              <a:gd name="T21" fmla="*/ 1388 h 4080"/>
              <a:gd name="T22" fmla="*/ 1453 w 3597"/>
              <a:gd name="T23" fmla="*/ 1867 h 4080"/>
              <a:gd name="T24" fmla="*/ 2560 w 3597"/>
              <a:gd name="T25" fmla="*/ 1867 h 4080"/>
              <a:gd name="T26" fmla="*/ 3390 w 3597"/>
              <a:gd name="T27" fmla="*/ 1037 h 4080"/>
              <a:gd name="T28" fmla="*/ 2352 w 3597"/>
              <a:gd name="T29" fmla="*/ 0 h 4080"/>
              <a:gd name="T30" fmla="*/ 2957 w 3597"/>
              <a:gd name="T31" fmla="*/ 1867 h 4080"/>
              <a:gd name="T32" fmla="*/ 640 w 3597"/>
              <a:gd name="T33" fmla="*/ 1867 h 4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97" h="4080">
                <a:moveTo>
                  <a:pt x="3252" y="1175"/>
                </a:moveTo>
                <a:lnTo>
                  <a:pt x="3597" y="2558"/>
                </a:lnTo>
                <a:lnTo>
                  <a:pt x="3597" y="4080"/>
                </a:lnTo>
                <a:lnTo>
                  <a:pt x="0" y="4080"/>
                </a:lnTo>
                <a:lnTo>
                  <a:pt x="0" y="2558"/>
                </a:lnTo>
                <a:lnTo>
                  <a:pt x="381" y="1037"/>
                </a:lnTo>
                <a:lnTo>
                  <a:pt x="1314" y="1037"/>
                </a:lnTo>
                <a:moveTo>
                  <a:pt x="0" y="2697"/>
                </a:moveTo>
                <a:lnTo>
                  <a:pt x="3597" y="2697"/>
                </a:lnTo>
                <a:moveTo>
                  <a:pt x="2352" y="0"/>
                </a:moveTo>
                <a:lnTo>
                  <a:pt x="969" y="1388"/>
                </a:lnTo>
                <a:lnTo>
                  <a:pt x="1453" y="1867"/>
                </a:lnTo>
                <a:lnTo>
                  <a:pt x="2560" y="1867"/>
                </a:lnTo>
                <a:lnTo>
                  <a:pt x="3390" y="1037"/>
                </a:lnTo>
                <a:lnTo>
                  <a:pt x="2352" y="0"/>
                </a:lnTo>
                <a:moveTo>
                  <a:pt x="2957" y="1867"/>
                </a:moveTo>
                <a:lnTo>
                  <a:pt x="640" y="1867"/>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Archive_F03F" title="Icon of an archival box">
            <a:extLst>
              <a:ext uri="{FF2B5EF4-FFF2-40B4-BE49-F238E27FC236}">
                <a16:creationId xmlns:a16="http://schemas.microsoft.com/office/drawing/2014/main" id="{174B0D44-6B4E-4F95-9768-558AC5743829}"/>
              </a:ext>
            </a:extLst>
          </p:cNvPr>
          <p:cNvSpPr>
            <a:spLocks noChangeAspect="1" noEditPoints="1"/>
          </p:cNvSpPr>
          <p:nvPr/>
        </p:nvSpPr>
        <p:spPr bwMode="auto">
          <a:xfrm>
            <a:off x="8412086" y="2979505"/>
            <a:ext cx="421777" cy="365760"/>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Giftbox_EC1F" title="Icon of a gift wrapped box">
            <a:extLst>
              <a:ext uri="{FF2B5EF4-FFF2-40B4-BE49-F238E27FC236}">
                <a16:creationId xmlns:a16="http://schemas.microsoft.com/office/drawing/2014/main" id="{AFF84EBB-F564-489F-A1FA-0BE241A1E39B}"/>
              </a:ext>
            </a:extLst>
          </p:cNvPr>
          <p:cNvSpPr>
            <a:spLocks noChangeAspect="1" noEditPoints="1"/>
          </p:cNvSpPr>
          <p:nvPr/>
        </p:nvSpPr>
        <p:spPr bwMode="auto">
          <a:xfrm>
            <a:off x="9399810" y="2979505"/>
            <a:ext cx="366569" cy="365760"/>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Product_ECDC" descr="Icon of a box" title="Icon of a box">
            <a:extLst>
              <a:ext uri="{FF2B5EF4-FFF2-40B4-BE49-F238E27FC236}">
                <a16:creationId xmlns:a16="http://schemas.microsoft.com/office/drawing/2014/main" id="{A7C34940-4827-455A-89CF-B2E096F18947}"/>
              </a:ext>
            </a:extLst>
          </p:cNvPr>
          <p:cNvSpPr>
            <a:spLocks noChangeAspect="1" noEditPoints="1"/>
          </p:cNvSpPr>
          <p:nvPr/>
        </p:nvSpPr>
        <p:spPr bwMode="auto">
          <a:xfrm>
            <a:off x="10331331" y="2924010"/>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briefcase" title="Icon of a briefcase">
            <a:extLst>
              <a:ext uri="{FF2B5EF4-FFF2-40B4-BE49-F238E27FC236}">
                <a16:creationId xmlns:a16="http://schemas.microsoft.com/office/drawing/2014/main" id="{B3A14F24-7AF6-4657-9ED8-5A3238C5882F}"/>
              </a:ext>
            </a:extLst>
          </p:cNvPr>
          <p:cNvSpPr>
            <a:spLocks noChangeAspect="1" noEditPoints="1"/>
          </p:cNvSpPr>
          <p:nvPr/>
        </p:nvSpPr>
        <p:spPr bwMode="auto">
          <a:xfrm>
            <a:off x="11274734" y="2995117"/>
            <a:ext cx="457200" cy="334537"/>
          </a:xfrm>
          <a:custGeom>
            <a:avLst/>
            <a:gdLst>
              <a:gd name="T0" fmla="*/ 339 w 339"/>
              <a:gd name="T1" fmla="*/ 247 h 247"/>
              <a:gd name="T2" fmla="*/ 0 w 339"/>
              <a:gd name="T3" fmla="*/ 247 h 247"/>
              <a:gd name="T4" fmla="*/ 0 w 339"/>
              <a:gd name="T5" fmla="*/ 45 h 247"/>
              <a:gd name="T6" fmla="*/ 339 w 339"/>
              <a:gd name="T7" fmla="*/ 45 h 247"/>
              <a:gd name="T8" fmla="*/ 339 w 339"/>
              <a:gd name="T9" fmla="*/ 247 h 247"/>
              <a:gd name="T10" fmla="*/ 203 w 339"/>
              <a:gd name="T11" fmla="*/ 133 h 247"/>
              <a:gd name="T12" fmla="*/ 136 w 339"/>
              <a:gd name="T13" fmla="*/ 133 h 247"/>
              <a:gd name="T14" fmla="*/ 136 w 339"/>
              <a:gd name="T15" fmla="*/ 178 h 247"/>
              <a:gd name="T16" fmla="*/ 203 w 339"/>
              <a:gd name="T17" fmla="*/ 178 h 247"/>
              <a:gd name="T18" fmla="*/ 203 w 339"/>
              <a:gd name="T19" fmla="*/ 133 h 247"/>
              <a:gd name="T20" fmla="*/ 136 w 339"/>
              <a:gd name="T21" fmla="*/ 161 h 247"/>
              <a:gd name="T22" fmla="*/ 0 w 339"/>
              <a:gd name="T23" fmla="*/ 90 h 247"/>
              <a:gd name="T24" fmla="*/ 203 w 339"/>
              <a:gd name="T25" fmla="*/ 161 h 247"/>
              <a:gd name="T26" fmla="*/ 339 w 339"/>
              <a:gd name="T27" fmla="*/ 90 h 247"/>
              <a:gd name="T28" fmla="*/ 228 w 339"/>
              <a:gd name="T29" fmla="*/ 45 h 247"/>
              <a:gd name="T30" fmla="*/ 228 w 339"/>
              <a:gd name="T31" fmla="*/ 17 h 247"/>
              <a:gd name="T32" fmla="*/ 211 w 339"/>
              <a:gd name="T33" fmla="*/ 0 h 247"/>
              <a:gd name="T34" fmla="*/ 129 w 339"/>
              <a:gd name="T35" fmla="*/ 0 h 247"/>
              <a:gd name="T36" fmla="*/ 112 w 339"/>
              <a:gd name="T37" fmla="*/ 17 h 247"/>
              <a:gd name="T38" fmla="*/ 112 w 339"/>
              <a:gd name="T39" fmla="*/ 45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9" h="247">
                <a:moveTo>
                  <a:pt x="339" y="247"/>
                </a:moveTo>
                <a:cubicBezTo>
                  <a:pt x="0" y="247"/>
                  <a:pt x="0" y="247"/>
                  <a:pt x="0" y="247"/>
                </a:cubicBezTo>
                <a:cubicBezTo>
                  <a:pt x="0" y="45"/>
                  <a:pt x="0" y="45"/>
                  <a:pt x="0" y="45"/>
                </a:cubicBezTo>
                <a:cubicBezTo>
                  <a:pt x="339" y="45"/>
                  <a:pt x="339" y="45"/>
                  <a:pt x="339" y="45"/>
                </a:cubicBezTo>
                <a:lnTo>
                  <a:pt x="339" y="247"/>
                </a:lnTo>
                <a:close/>
                <a:moveTo>
                  <a:pt x="203" y="133"/>
                </a:moveTo>
                <a:cubicBezTo>
                  <a:pt x="136" y="133"/>
                  <a:pt x="136" y="133"/>
                  <a:pt x="136" y="133"/>
                </a:cubicBezTo>
                <a:cubicBezTo>
                  <a:pt x="136" y="178"/>
                  <a:pt x="136" y="178"/>
                  <a:pt x="136" y="178"/>
                </a:cubicBezTo>
                <a:cubicBezTo>
                  <a:pt x="203" y="178"/>
                  <a:pt x="203" y="178"/>
                  <a:pt x="203" y="178"/>
                </a:cubicBezTo>
                <a:lnTo>
                  <a:pt x="203" y="133"/>
                </a:lnTo>
                <a:close/>
                <a:moveTo>
                  <a:pt x="136" y="161"/>
                </a:moveTo>
                <a:cubicBezTo>
                  <a:pt x="0" y="90"/>
                  <a:pt x="0" y="90"/>
                  <a:pt x="0" y="90"/>
                </a:cubicBezTo>
                <a:moveTo>
                  <a:pt x="203" y="161"/>
                </a:moveTo>
                <a:cubicBezTo>
                  <a:pt x="339" y="90"/>
                  <a:pt x="339" y="90"/>
                  <a:pt x="339" y="90"/>
                </a:cubicBezTo>
                <a:moveTo>
                  <a:pt x="228" y="45"/>
                </a:moveTo>
                <a:cubicBezTo>
                  <a:pt x="228" y="17"/>
                  <a:pt x="228" y="17"/>
                  <a:pt x="228" y="17"/>
                </a:cubicBezTo>
                <a:cubicBezTo>
                  <a:pt x="228" y="7"/>
                  <a:pt x="220" y="0"/>
                  <a:pt x="211" y="0"/>
                </a:cubicBezTo>
                <a:cubicBezTo>
                  <a:pt x="129" y="0"/>
                  <a:pt x="129" y="0"/>
                  <a:pt x="129" y="0"/>
                </a:cubicBezTo>
                <a:cubicBezTo>
                  <a:pt x="119" y="0"/>
                  <a:pt x="112" y="7"/>
                  <a:pt x="112" y="17"/>
                </a:cubicBezTo>
                <a:cubicBezTo>
                  <a:pt x="112" y="45"/>
                  <a:pt x="112" y="45"/>
                  <a:pt x="112" y="4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Books" title="Icon of a stack of books">
            <a:extLst>
              <a:ext uri="{FF2B5EF4-FFF2-40B4-BE49-F238E27FC236}">
                <a16:creationId xmlns:a16="http://schemas.microsoft.com/office/drawing/2014/main" id="{20BC4860-CACB-4A7D-8F8E-48424AF2EBBD}"/>
              </a:ext>
            </a:extLst>
          </p:cNvPr>
          <p:cNvSpPr>
            <a:spLocks noChangeAspect="1" noEditPoints="1"/>
          </p:cNvSpPr>
          <p:nvPr/>
        </p:nvSpPr>
        <p:spPr bwMode="auto">
          <a:xfrm>
            <a:off x="705634" y="3893905"/>
            <a:ext cx="463236" cy="36576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Dictionary_E82D" title="Icon of a book">
            <a:extLst>
              <a:ext uri="{FF2B5EF4-FFF2-40B4-BE49-F238E27FC236}">
                <a16:creationId xmlns:a16="http://schemas.microsoft.com/office/drawing/2014/main" id="{917192B2-14AC-4C38-83F6-95F3230E7C55}"/>
              </a:ext>
            </a:extLst>
          </p:cNvPr>
          <p:cNvSpPr>
            <a:spLocks noChangeAspect="1" noEditPoints="1"/>
          </p:cNvSpPr>
          <p:nvPr/>
        </p:nvSpPr>
        <p:spPr bwMode="auto">
          <a:xfrm>
            <a:off x="1751042" y="3893905"/>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book_2" title="Icon of a book and a pencil">
            <a:extLst>
              <a:ext uri="{FF2B5EF4-FFF2-40B4-BE49-F238E27FC236}">
                <a16:creationId xmlns:a16="http://schemas.microsoft.com/office/drawing/2014/main" id="{CA0A3BFB-8668-413F-BAD7-87B7676461DB}"/>
              </a:ext>
            </a:extLst>
          </p:cNvPr>
          <p:cNvSpPr>
            <a:spLocks noChangeAspect="1" noEditPoints="1"/>
          </p:cNvSpPr>
          <p:nvPr/>
        </p:nvSpPr>
        <p:spPr bwMode="auto">
          <a:xfrm>
            <a:off x="2657146" y="3893905"/>
            <a:ext cx="400692" cy="36576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pencil" title="Icon of a pencil">
            <a:extLst>
              <a:ext uri="{FF2B5EF4-FFF2-40B4-BE49-F238E27FC236}">
                <a16:creationId xmlns:a16="http://schemas.microsoft.com/office/drawing/2014/main" id="{0B2609A0-73F1-4565-BF0B-E0757D0CF80A}"/>
              </a:ext>
            </a:extLst>
          </p:cNvPr>
          <p:cNvSpPr>
            <a:spLocks noChangeAspect="1" noEditPoints="1"/>
          </p:cNvSpPr>
          <p:nvPr/>
        </p:nvSpPr>
        <p:spPr bwMode="auto">
          <a:xfrm>
            <a:off x="3634732" y="3893905"/>
            <a:ext cx="365760" cy="365760"/>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87" name="Brush" title="Icon of a paintbrush">
            <a:extLst>
              <a:ext uri="{FF2B5EF4-FFF2-40B4-BE49-F238E27FC236}">
                <a16:creationId xmlns:a16="http://schemas.microsoft.com/office/drawing/2014/main" id="{426DD76A-4B93-45BB-B881-DE0895CF849E}"/>
              </a:ext>
            </a:extLst>
          </p:cNvPr>
          <p:cNvSpPr>
            <a:spLocks noChangeAspect="1" noEditPoints="1"/>
          </p:cNvSpPr>
          <p:nvPr/>
        </p:nvSpPr>
        <p:spPr bwMode="auto">
          <a:xfrm>
            <a:off x="4524789" y="3893905"/>
            <a:ext cx="505887" cy="365760"/>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paint" title="Icon of a paint palette">
            <a:extLst>
              <a:ext uri="{FF2B5EF4-FFF2-40B4-BE49-F238E27FC236}">
                <a16:creationId xmlns:a16="http://schemas.microsoft.com/office/drawing/2014/main" id="{F9F1479F-E54D-4213-B4F1-D9BCD98A2FA1}"/>
              </a:ext>
            </a:extLst>
          </p:cNvPr>
          <p:cNvSpPr>
            <a:spLocks noChangeAspect="1" noEditPoints="1"/>
          </p:cNvSpPr>
          <p:nvPr/>
        </p:nvSpPr>
        <p:spPr bwMode="auto">
          <a:xfrm>
            <a:off x="5552634" y="3893905"/>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5" name="3D" title="Icon of a 3D box with square points on each corner">
            <a:extLst>
              <a:ext uri="{FF2B5EF4-FFF2-40B4-BE49-F238E27FC236}">
                <a16:creationId xmlns:a16="http://schemas.microsoft.com/office/drawing/2014/main" id="{2B718223-E9FA-4905-AD8D-2D8BB92255C3}"/>
              </a:ext>
            </a:extLst>
          </p:cNvPr>
          <p:cNvSpPr>
            <a:spLocks noChangeAspect="1" noEditPoints="1"/>
          </p:cNvSpPr>
          <p:nvPr/>
        </p:nvSpPr>
        <p:spPr bwMode="auto">
          <a:xfrm>
            <a:off x="6526943" y="3893905"/>
            <a:ext cx="342059" cy="36576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Trophy2_F1AE" title="Icon of a trophy">
            <a:extLst>
              <a:ext uri="{FF2B5EF4-FFF2-40B4-BE49-F238E27FC236}">
                <a16:creationId xmlns:a16="http://schemas.microsoft.com/office/drawing/2014/main" id="{70F4993A-8266-45FA-95FE-EBD55B192BC0}"/>
              </a:ext>
            </a:extLst>
          </p:cNvPr>
          <p:cNvSpPr>
            <a:spLocks noChangeAspect="1" noEditPoints="1"/>
          </p:cNvSpPr>
          <p:nvPr/>
        </p:nvSpPr>
        <p:spPr bwMode="auto">
          <a:xfrm>
            <a:off x="7465885" y="3893905"/>
            <a:ext cx="393938" cy="36576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ibbon2_F19B" title="Icon of a star shaped ribbon">
            <a:extLst>
              <a:ext uri="{FF2B5EF4-FFF2-40B4-BE49-F238E27FC236}">
                <a16:creationId xmlns:a16="http://schemas.microsoft.com/office/drawing/2014/main" id="{E814740C-CD62-49BD-9D26-353C4431851A}"/>
              </a:ext>
            </a:extLst>
          </p:cNvPr>
          <p:cNvSpPr>
            <a:spLocks noChangeAspect="1" noEditPoints="1"/>
          </p:cNvSpPr>
          <p:nvPr/>
        </p:nvSpPr>
        <p:spPr bwMode="auto">
          <a:xfrm>
            <a:off x="8492398" y="3893905"/>
            <a:ext cx="261153" cy="365760"/>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ibbon_E9D1" title="Icon of a ribbon">
            <a:extLst>
              <a:ext uri="{FF2B5EF4-FFF2-40B4-BE49-F238E27FC236}">
                <a16:creationId xmlns:a16="http://schemas.microsoft.com/office/drawing/2014/main" id="{67A54822-7868-4796-B7A1-B6F047EE5DBA}"/>
              </a:ext>
            </a:extLst>
          </p:cNvPr>
          <p:cNvSpPr>
            <a:spLocks noChangeAspect="1" noEditPoints="1"/>
          </p:cNvSpPr>
          <p:nvPr/>
        </p:nvSpPr>
        <p:spPr bwMode="auto">
          <a:xfrm>
            <a:off x="9470154" y="3893905"/>
            <a:ext cx="225881" cy="365760"/>
          </a:xfrm>
          <a:custGeom>
            <a:avLst/>
            <a:gdLst>
              <a:gd name="T0" fmla="*/ 1130 w 2260"/>
              <a:gd name="T1" fmla="*/ 1758 h 3656"/>
              <a:gd name="T2" fmla="*/ 502 w 2260"/>
              <a:gd name="T3" fmla="*/ 1130 h 3656"/>
              <a:gd name="T4" fmla="*/ 1130 w 2260"/>
              <a:gd name="T5" fmla="*/ 502 h 3656"/>
              <a:gd name="T6" fmla="*/ 1758 w 2260"/>
              <a:gd name="T7" fmla="*/ 1130 h 3656"/>
              <a:gd name="T8" fmla="*/ 1130 w 2260"/>
              <a:gd name="T9" fmla="*/ 1758 h 3656"/>
              <a:gd name="T10" fmla="*/ 2260 w 2260"/>
              <a:gd name="T11" fmla="*/ 1130 h 3656"/>
              <a:gd name="T12" fmla="*/ 1130 w 2260"/>
              <a:gd name="T13" fmla="*/ 0 h 3656"/>
              <a:gd name="T14" fmla="*/ 0 w 2260"/>
              <a:gd name="T15" fmla="*/ 1130 h 3656"/>
              <a:gd name="T16" fmla="*/ 1130 w 2260"/>
              <a:gd name="T17" fmla="*/ 2260 h 3656"/>
              <a:gd name="T18" fmla="*/ 2260 w 2260"/>
              <a:gd name="T19" fmla="*/ 1130 h 3656"/>
              <a:gd name="T20" fmla="*/ 254 w 2260"/>
              <a:gd name="T21" fmla="*/ 1856 h 3656"/>
              <a:gd name="T22" fmla="*/ 254 w 2260"/>
              <a:gd name="T23" fmla="*/ 3656 h 3656"/>
              <a:gd name="T24" fmla="*/ 1126 w 2260"/>
              <a:gd name="T25" fmla="*/ 3252 h 3656"/>
              <a:gd name="T26" fmla="*/ 2006 w 2260"/>
              <a:gd name="T27" fmla="*/ 3656 h 3656"/>
              <a:gd name="T28" fmla="*/ 2006 w 2260"/>
              <a:gd name="T29" fmla="*/ 1856 h 3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0" h="3656">
                <a:moveTo>
                  <a:pt x="1130" y="1758"/>
                </a:moveTo>
                <a:cubicBezTo>
                  <a:pt x="783" y="1758"/>
                  <a:pt x="502" y="1477"/>
                  <a:pt x="502" y="1130"/>
                </a:cubicBezTo>
                <a:cubicBezTo>
                  <a:pt x="502" y="784"/>
                  <a:pt x="783" y="502"/>
                  <a:pt x="1130" y="502"/>
                </a:cubicBezTo>
                <a:cubicBezTo>
                  <a:pt x="1477" y="502"/>
                  <a:pt x="1758" y="784"/>
                  <a:pt x="1758" y="1130"/>
                </a:cubicBezTo>
                <a:cubicBezTo>
                  <a:pt x="1758" y="1477"/>
                  <a:pt x="1477" y="1758"/>
                  <a:pt x="1130" y="1758"/>
                </a:cubicBezTo>
                <a:close/>
                <a:moveTo>
                  <a:pt x="2260" y="1130"/>
                </a:moveTo>
                <a:cubicBezTo>
                  <a:pt x="2260" y="506"/>
                  <a:pt x="1754" y="0"/>
                  <a:pt x="1130" y="0"/>
                </a:cubicBezTo>
                <a:cubicBezTo>
                  <a:pt x="506" y="0"/>
                  <a:pt x="0" y="506"/>
                  <a:pt x="0" y="1130"/>
                </a:cubicBezTo>
                <a:cubicBezTo>
                  <a:pt x="0" y="1754"/>
                  <a:pt x="506" y="2260"/>
                  <a:pt x="1130" y="2260"/>
                </a:cubicBezTo>
                <a:cubicBezTo>
                  <a:pt x="1754" y="2260"/>
                  <a:pt x="2260" y="1754"/>
                  <a:pt x="2260" y="1130"/>
                </a:cubicBezTo>
                <a:close/>
                <a:moveTo>
                  <a:pt x="254" y="1856"/>
                </a:moveTo>
                <a:cubicBezTo>
                  <a:pt x="254" y="3656"/>
                  <a:pt x="254" y="3656"/>
                  <a:pt x="254" y="3656"/>
                </a:cubicBezTo>
                <a:cubicBezTo>
                  <a:pt x="1126" y="3252"/>
                  <a:pt x="1126" y="3252"/>
                  <a:pt x="1126" y="3252"/>
                </a:cubicBezTo>
                <a:cubicBezTo>
                  <a:pt x="2006" y="3656"/>
                  <a:pt x="2006" y="3656"/>
                  <a:pt x="2006" y="3656"/>
                </a:cubicBezTo>
                <a:cubicBezTo>
                  <a:pt x="2006" y="1856"/>
                  <a:pt x="2006" y="1856"/>
                  <a:pt x="2006" y="18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lag" title="Icon of a waving flag">
            <a:extLst>
              <a:ext uri="{FF2B5EF4-FFF2-40B4-BE49-F238E27FC236}">
                <a16:creationId xmlns:a16="http://schemas.microsoft.com/office/drawing/2014/main" id="{0008F084-ABCA-4FA7-A40B-8EA493589DEB}"/>
              </a:ext>
            </a:extLst>
          </p:cNvPr>
          <p:cNvSpPr>
            <a:spLocks noChangeAspect="1" noEditPoints="1"/>
          </p:cNvSpPr>
          <p:nvPr/>
        </p:nvSpPr>
        <p:spPr bwMode="auto">
          <a:xfrm>
            <a:off x="10400654" y="3893905"/>
            <a:ext cx="285120" cy="365760"/>
          </a:xfrm>
          <a:custGeom>
            <a:avLst/>
            <a:gdLst>
              <a:gd name="T0" fmla="*/ 0 w 198"/>
              <a:gd name="T1" fmla="*/ 254 h 254"/>
              <a:gd name="T2" fmla="*/ 0 w 198"/>
              <a:gd name="T3" fmla="*/ 0 h 254"/>
              <a:gd name="T4" fmla="*/ 103 w 198"/>
              <a:gd name="T5" fmla="*/ 0 h 254"/>
              <a:gd name="T6" fmla="*/ 103 w 198"/>
              <a:gd name="T7" fmla="*/ 158 h 254"/>
              <a:gd name="T8" fmla="*/ 198 w 198"/>
              <a:gd name="T9" fmla="*/ 158 h 254"/>
              <a:gd name="T10" fmla="*/ 198 w 198"/>
              <a:gd name="T11" fmla="*/ 38 h 254"/>
              <a:gd name="T12" fmla="*/ 103 w 198"/>
              <a:gd name="T13" fmla="*/ 38 h 254"/>
              <a:gd name="T14" fmla="*/ 0 w 198"/>
              <a:gd name="T15" fmla="*/ 122 h 254"/>
              <a:gd name="T16" fmla="*/ 103 w 198"/>
              <a:gd name="T17" fmla="*/ 12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54">
                <a:moveTo>
                  <a:pt x="0" y="254"/>
                </a:moveTo>
                <a:lnTo>
                  <a:pt x="0" y="0"/>
                </a:lnTo>
                <a:lnTo>
                  <a:pt x="103" y="0"/>
                </a:lnTo>
                <a:lnTo>
                  <a:pt x="103" y="158"/>
                </a:lnTo>
                <a:lnTo>
                  <a:pt x="198" y="158"/>
                </a:lnTo>
                <a:lnTo>
                  <a:pt x="198" y="38"/>
                </a:lnTo>
                <a:lnTo>
                  <a:pt x="103" y="38"/>
                </a:lnTo>
                <a:moveTo>
                  <a:pt x="0" y="122"/>
                </a:moveTo>
                <a:lnTo>
                  <a:pt x="103" y="12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lag_4" title="Icon of two flags crossed over each other">
            <a:extLst>
              <a:ext uri="{FF2B5EF4-FFF2-40B4-BE49-F238E27FC236}">
                <a16:creationId xmlns:a16="http://schemas.microsoft.com/office/drawing/2014/main" id="{7C5CB5C7-3D90-4F43-950F-17E4BBE50F91}"/>
              </a:ext>
            </a:extLst>
          </p:cNvPr>
          <p:cNvSpPr>
            <a:spLocks noChangeAspect="1" noEditPoints="1"/>
          </p:cNvSpPr>
          <p:nvPr/>
        </p:nvSpPr>
        <p:spPr bwMode="auto">
          <a:xfrm>
            <a:off x="11224937" y="3893905"/>
            <a:ext cx="556794" cy="36576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54" name="door" title="Icon of an open doorway">
            <a:extLst>
              <a:ext uri="{FF2B5EF4-FFF2-40B4-BE49-F238E27FC236}">
                <a16:creationId xmlns:a16="http://schemas.microsoft.com/office/drawing/2014/main" id="{8C099030-E96B-46C9-A56F-EBB5A556581E}"/>
              </a:ext>
            </a:extLst>
          </p:cNvPr>
          <p:cNvSpPr>
            <a:spLocks noChangeAspect="1" noEditPoints="1"/>
          </p:cNvSpPr>
          <p:nvPr/>
        </p:nvSpPr>
        <p:spPr bwMode="auto">
          <a:xfrm>
            <a:off x="807745" y="4808306"/>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7" name="Clipboard" title="Icon of a clipboard">
            <a:extLst>
              <a:ext uri="{FF2B5EF4-FFF2-40B4-BE49-F238E27FC236}">
                <a16:creationId xmlns:a16="http://schemas.microsoft.com/office/drawing/2014/main" id="{5F1BB6CF-7F23-468A-9082-7BD3774E471E}"/>
              </a:ext>
            </a:extLst>
          </p:cNvPr>
          <p:cNvSpPr>
            <a:spLocks noChangeAspect="1" noEditPoints="1"/>
          </p:cNvSpPr>
          <p:nvPr/>
        </p:nvSpPr>
        <p:spPr bwMode="auto">
          <a:xfrm>
            <a:off x="1731324" y="4762586"/>
            <a:ext cx="332096" cy="457200"/>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megaphone" title="Icon of a megaphone">
            <a:extLst>
              <a:ext uri="{FF2B5EF4-FFF2-40B4-BE49-F238E27FC236}">
                <a16:creationId xmlns:a16="http://schemas.microsoft.com/office/drawing/2014/main" id="{B3820F6A-C680-46C4-B446-32CFAE5B7451}"/>
              </a:ext>
            </a:extLst>
          </p:cNvPr>
          <p:cNvSpPr>
            <a:spLocks noChangeAspect="1" noEditPoints="1"/>
          </p:cNvSpPr>
          <p:nvPr/>
        </p:nvSpPr>
        <p:spPr bwMode="auto">
          <a:xfrm>
            <a:off x="2628892" y="4850654"/>
            <a:ext cx="457200" cy="281065"/>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6" name="Microphone_E720" title="Icon of a microphone">
            <a:extLst>
              <a:ext uri="{FF2B5EF4-FFF2-40B4-BE49-F238E27FC236}">
                <a16:creationId xmlns:a16="http://schemas.microsoft.com/office/drawing/2014/main" id="{95CBFDD8-4A6E-4188-93C9-C55441C6B2A5}"/>
              </a:ext>
            </a:extLst>
          </p:cNvPr>
          <p:cNvSpPr>
            <a:spLocks noChangeAspect="1" noEditPoints="1"/>
          </p:cNvSpPr>
          <p:nvPr/>
        </p:nvSpPr>
        <p:spPr bwMode="auto">
          <a:xfrm>
            <a:off x="3695751" y="4808306"/>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MusicAlbum_E93C" title="Icon of a CD">
            <a:extLst>
              <a:ext uri="{FF2B5EF4-FFF2-40B4-BE49-F238E27FC236}">
                <a16:creationId xmlns:a16="http://schemas.microsoft.com/office/drawing/2014/main" id="{6A6D1EA5-D171-4F6F-9DA2-D544D512323C}"/>
              </a:ext>
            </a:extLst>
          </p:cNvPr>
          <p:cNvSpPr>
            <a:spLocks noChangeAspect="1" noEditPoints="1"/>
          </p:cNvSpPr>
          <p:nvPr/>
        </p:nvSpPr>
        <p:spPr bwMode="auto">
          <a:xfrm>
            <a:off x="4594942" y="4808306"/>
            <a:ext cx="365581" cy="365760"/>
          </a:xfrm>
          <a:custGeom>
            <a:avLst/>
            <a:gdLst>
              <a:gd name="T0" fmla="*/ 3250 w 3250"/>
              <a:gd name="T1" fmla="*/ 3250 h 3250"/>
              <a:gd name="T2" fmla="*/ 0 w 3250"/>
              <a:gd name="T3" fmla="*/ 3250 h 3250"/>
              <a:gd name="T4" fmla="*/ 0 w 3250"/>
              <a:gd name="T5" fmla="*/ 0 h 3250"/>
              <a:gd name="T6" fmla="*/ 3250 w 3250"/>
              <a:gd name="T7" fmla="*/ 0 h 3250"/>
              <a:gd name="T8" fmla="*/ 3250 w 3250"/>
              <a:gd name="T9" fmla="*/ 3250 h 3250"/>
              <a:gd name="T10" fmla="*/ 1625 w 3250"/>
              <a:gd name="T11" fmla="*/ 500 h 3250"/>
              <a:gd name="T12" fmla="*/ 500 w 3250"/>
              <a:gd name="T13" fmla="*/ 1625 h 3250"/>
              <a:gd name="T14" fmla="*/ 1625 w 3250"/>
              <a:gd name="T15" fmla="*/ 2750 h 3250"/>
              <a:gd name="T16" fmla="*/ 2750 w 3250"/>
              <a:gd name="T17" fmla="*/ 1625 h 3250"/>
              <a:gd name="T18" fmla="*/ 1625 w 3250"/>
              <a:gd name="T19" fmla="*/ 500 h 3250"/>
              <a:gd name="T20" fmla="*/ 1625 w 3250"/>
              <a:gd name="T21" fmla="*/ 1500 h 3250"/>
              <a:gd name="T22" fmla="*/ 1500 w 3250"/>
              <a:gd name="T23" fmla="*/ 1625 h 3250"/>
              <a:gd name="T24" fmla="*/ 1625 w 3250"/>
              <a:gd name="T25" fmla="*/ 1750 h 3250"/>
              <a:gd name="T26" fmla="*/ 1750 w 3250"/>
              <a:gd name="T27" fmla="*/ 1625 h 3250"/>
              <a:gd name="T28" fmla="*/ 1625 w 3250"/>
              <a:gd name="T2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250">
                <a:moveTo>
                  <a:pt x="3250" y="3250"/>
                </a:moveTo>
                <a:cubicBezTo>
                  <a:pt x="0" y="3250"/>
                  <a:pt x="0" y="3250"/>
                  <a:pt x="0" y="3250"/>
                </a:cubicBezTo>
                <a:cubicBezTo>
                  <a:pt x="0" y="0"/>
                  <a:pt x="0" y="0"/>
                  <a:pt x="0" y="0"/>
                </a:cubicBezTo>
                <a:cubicBezTo>
                  <a:pt x="3250" y="0"/>
                  <a:pt x="3250" y="0"/>
                  <a:pt x="3250" y="0"/>
                </a:cubicBezTo>
                <a:lnTo>
                  <a:pt x="3250" y="3250"/>
                </a:lnTo>
                <a:close/>
                <a:moveTo>
                  <a:pt x="1625" y="500"/>
                </a:moveTo>
                <a:cubicBezTo>
                  <a:pt x="1004" y="500"/>
                  <a:pt x="500" y="1004"/>
                  <a:pt x="500" y="1625"/>
                </a:cubicBezTo>
                <a:cubicBezTo>
                  <a:pt x="500" y="2246"/>
                  <a:pt x="1004" y="2750"/>
                  <a:pt x="1625" y="2750"/>
                </a:cubicBezTo>
                <a:cubicBezTo>
                  <a:pt x="2246" y="2750"/>
                  <a:pt x="2750" y="2246"/>
                  <a:pt x="2750" y="1625"/>
                </a:cubicBezTo>
                <a:cubicBezTo>
                  <a:pt x="2750" y="1004"/>
                  <a:pt x="2246" y="500"/>
                  <a:pt x="1625" y="500"/>
                </a:cubicBezTo>
                <a:close/>
                <a:moveTo>
                  <a:pt x="1625" y="1500"/>
                </a:moveTo>
                <a:cubicBezTo>
                  <a:pt x="1556" y="1500"/>
                  <a:pt x="1500" y="1556"/>
                  <a:pt x="1500" y="1625"/>
                </a:cubicBezTo>
                <a:cubicBezTo>
                  <a:pt x="1500" y="1694"/>
                  <a:pt x="1556" y="1750"/>
                  <a:pt x="1625" y="1750"/>
                </a:cubicBezTo>
                <a:cubicBezTo>
                  <a:pt x="1694" y="1750"/>
                  <a:pt x="1750" y="1694"/>
                  <a:pt x="1750" y="1625"/>
                </a:cubicBezTo>
                <a:cubicBezTo>
                  <a:pt x="1750" y="1556"/>
                  <a:pt x="1694" y="1500"/>
                  <a:pt x="1625" y="150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headphones" title="Icon of headphones">
            <a:extLst>
              <a:ext uri="{FF2B5EF4-FFF2-40B4-BE49-F238E27FC236}">
                <a16:creationId xmlns:a16="http://schemas.microsoft.com/office/drawing/2014/main" id="{79FF81D9-7408-4BD6-A1DB-545AA27B7E71}"/>
              </a:ext>
            </a:extLst>
          </p:cNvPr>
          <p:cNvSpPr>
            <a:spLocks noChangeAspect="1" noEditPoints="1"/>
          </p:cNvSpPr>
          <p:nvPr/>
        </p:nvSpPr>
        <p:spPr bwMode="auto">
          <a:xfrm>
            <a:off x="5573109" y="4808306"/>
            <a:ext cx="329486" cy="365760"/>
          </a:xfrm>
          <a:custGeom>
            <a:avLst/>
            <a:gdLst>
              <a:gd name="T0" fmla="*/ 0 w 302"/>
              <a:gd name="T1" fmla="*/ 229 h 334"/>
              <a:gd name="T2" fmla="*/ 0 w 302"/>
              <a:gd name="T3" fmla="*/ 151 h 334"/>
              <a:gd name="T4" fmla="*/ 151 w 302"/>
              <a:gd name="T5" fmla="*/ 0 h 334"/>
              <a:gd name="T6" fmla="*/ 302 w 302"/>
              <a:gd name="T7" fmla="*/ 151 h 334"/>
              <a:gd name="T8" fmla="*/ 302 w 302"/>
              <a:gd name="T9" fmla="*/ 239 h 334"/>
              <a:gd name="T10" fmla="*/ 35 w 302"/>
              <a:gd name="T11" fmla="*/ 184 h 334"/>
              <a:gd name="T12" fmla="*/ 0 w 302"/>
              <a:gd name="T13" fmla="*/ 219 h 334"/>
              <a:gd name="T14" fmla="*/ 0 w 302"/>
              <a:gd name="T15" fmla="*/ 300 h 334"/>
              <a:gd name="T16" fmla="*/ 35 w 302"/>
              <a:gd name="T17" fmla="*/ 334 h 334"/>
              <a:gd name="T18" fmla="*/ 58 w 302"/>
              <a:gd name="T19" fmla="*/ 334 h 334"/>
              <a:gd name="T20" fmla="*/ 58 w 302"/>
              <a:gd name="T21" fmla="*/ 184 h 334"/>
              <a:gd name="T22" fmla="*/ 35 w 302"/>
              <a:gd name="T23" fmla="*/ 184 h 334"/>
              <a:gd name="T24" fmla="*/ 244 w 302"/>
              <a:gd name="T25" fmla="*/ 184 h 334"/>
              <a:gd name="T26" fmla="*/ 244 w 302"/>
              <a:gd name="T27" fmla="*/ 334 h 334"/>
              <a:gd name="T28" fmla="*/ 268 w 302"/>
              <a:gd name="T29" fmla="*/ 334 h 334"/>
              <a:gd name="T30" fmla="*/ 302 w 302"/>
              <a:gd name="T31" fmla="*/ 300 h 334"/>
              <a:gd name="T32" fmla="*/ 302 w 302"/>
              <a:gd name="T33" fmla="*/ 219 h 334"/>
              <a:gd name="T34" fmla="*/ 268 w 302"/>
              <a:gd name="T35" fmla="*/ 184 h 334"/>
              <a:gd name="T36" fmla="*/ 244 w 302"/>
              <a:gd name="T37" fmla="*/ 18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334">
                <a:moveTo>
                  <a:pt x="0" y="229"/>
                </a:moveTo>
                <a:cubicBezTo>
                  <a:pt x="0" y="151"/>
                  <a:pt x="0" y="151"/>
                  <a:pt x="0" y="151"/>
                </a:cubicBezTo>
                <a:cubicBezTo>
                  <a:pt x="0" y="67"/>
                  <a:pt x="68" y="0"/>
                  <a:pt x="151" y="0"/>
                </a:cubicBezTo>
                <a:cubicBezTo>
                  <a:pt x="234" y="0"/>
                  <a:pt x="302" y="67"/>
                  <a:pt x="302" y="151"/>
                </a:cubicBezTo>
                <a:cubicBezTo>
                  <a:pt x="302" y="239"/>
                  <a:pt x="302" y="239"/>
                  <a:pt x="302" y="239"/>
                </a:cubicBezTo>
                <a:moveTo>
                  <a:pt x="35" y="184"/>
                </a:moveTo>
                <a:cubicBezTo>
                  <a:pt x="15" y="184"/>
                  <a:pt x="0" y="200"/>
                  <a:pt x="0" y="219"/>
                </a:cubicBezTo>
                <a:cubicBezTo>
                  <a:pt x="0" y="300"/>
                  <a:pt x="0" y="300"/>
                  <a:pt x="0" y="300"/>
                </a:cubicBezTo>
                <a:cubicBezTo>
                  <a:pt x="0" y="319"/>
                  <a:pt x="15" y="334"/>
                  <a:pt x="35" y="334"/>
                </a:cubicBezTo>
                <a:cubicBezTo>
                  <a:pt x="58" y="334"/>
                  <a:pt x="58" y="334"/>
                  <a:pt x="58" y="334"/>
                </a:cubicBezTo>
                <a:cubicBezTo>
                  <a:pt x="58" y="184"/>
                  <a:pt x="58" y="184"/>
                  <a:pt x="58" y="184"/>
                </a:cubicBezTo>
                <a:lnTo>
                  <a:pt x="35" y="184"/>
                </a:lnTo>
                <a:close/>
                <a:moveTo>
                  <a:pt x="244" y="184"/>
                </a:moveTo>
                <a:cubicBezTo>
                  <a:pt x="244" y="334"/>
                  <a:pt x="244" y="334"/>
                  <a:pt x="244" y="334"/>
                </a:cubicBezTo>
                <a:cubicBezTo>
                  <a:pt x="268" y="334"/>
                  <a:pt x="268" y="334"/>
                  <a:pt x="268" y="334"/>
                </a:cubicBezTo>
                <a:cubicBezTo>
                  <a:pt x="287" y="334"/>
                  <a:pt x="302" y="319"/>
                  <a:pt x="302" y="300"/>
                </a:cubicBezTo>
                <a:cubicBezTo>
                  <a:pt x="302" y="219"/>
                  <a:pt x="302" y="219"/>
                  <a:pt x="302" y="219"/>
                </a:cubicBezTo>
                <a:cubicBezTo>
                  <a:pt x="302" y="200"/>
                  <a:pt x="287" y="184"/>
                  <a:pt x="268" y="184"/>
                </a:cubicBezTo>
                <a:lnTo>
                  <a:pt x="244" y="184"/>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3" name="heaphones_2" title="Icon of a headset with a microphone">
            <a:extLst>
              <a:ext uri="{FF2B5EF4-FFF2-40B4-BE49-F238E27FC236}">
                <a16:creationId xmlns:a16="http://schemas.microsoft.com/office/drawing/2014/main" id="{894EB21D-EEF2-4FE4-B410-8C0D92B92A68}"/>
              </a:ext>
            </a:extLst>
          </p:cNvPr>
          <p:cNvSpPr>
            <a:spLocks noChangeAspect="1" noEditPoints="1"/>
          </p:cNvSpPr>
          <p:nvPr/>
        </p:nvSpPr>
        <p:spPr bwMode="auto">
          <a:xfrm>
            <a:off x="6557587" y="4808306"/>
            <a:ext cx="280770" cy="365760"/>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78" name="Glasses_EA16" title="Icon of eye glasses">
            <a:extLst>
              <a:ext uri="{FF2B5EF4-FFF2-40B4-BE49-F238E27FC236}">
                <a16:creationId xmlns:a16="http://schemas.microsoft.com/office/drawing/2014/main" id="{EA451ACD-617F-47D3-B5C6-4ECB8F4EF43E}"/>
              </a:ext>
            </a:extLst>
          </p:cNvPr>
          <p:cNvSpPr>
            <a:spLocks noChangeAspect="1" noEditPoints="1"/>
          </p:cNvSpPr>
          <p:nvPr/>
        </p:nvSpPr>
        <p:spPr bwMode="auto">
          <a:xfrm>
            <a:off x="7434254" y="4869275"/>
            <a:ext cx="457200" cy="243822"/>
          </a:xfrm>
          <a:custGeom>
            <a:avLst/>
            <a:gdLst>
              <a:gd name="T0" fmla="*/ 2254 w 3756"/>
              <a:gd name="T1" fmla="*/ 125 h 2002"/>
              <a:gd name="T2" fmla="*/ 2379 w 3756"/>
              <a:gd name="T3" fmla="*/ 0 h 2002"/>
              <a:gd name="T4" fmla="*/ 2380 w 3756"/>
              <a:gd name="T5" fmla="*/ 0 h 2002"/>
              <a:gd name="T6" fmla="*/ 3756 w 3756"/>
              <a:gd name="T7" fmla="*/ 688 h 2002"/>
              <a:gd name="T8" fmla="*/ 3756 w 3756"/>
              <a:gd name="T9" fmla="*/ 785 h 2002"/>
              <a:gd name="T10" fmla="*/ 3631 w 3756"/>
              <a:gd name="T11" fmla="*/ 1001 h 2002"/>
              <a:gd name="T12" fmla="*/ 3631 w 3756"/>
              <a:gd name="T13" fmla="*/ 1251 h 2002"/>
              <a:gd name="T14" fmla="*/ 2880 w 3756"/>
              <a:gd name="T15" fmla="*/ 2002 h 2002"/>
              <a:gd name="T16" fmla="*/ 2129 w 3756"/>
              <a:gd name="T17" fmla="*/ 1251 h 2002"/>
              <a:gd name="T18" fmla="*/ 1880 w 3756"/>
              <a:gd name="T19" fmla="*/ 1002 h 2002"/>
              <a:gd name="T20" fmla="*/ 1882 w 3756"/>
              <a:gd name="T21" fmla="*/ 1002 h 2002"/>
              <a:gd name="T22" fmla="*/ 2131 w 3756"/>
              <a:gd name="T23" fmla="*/ 876 h 2002"/>
              <a:gd name="T24" fmla="*/ 2382 w 3756"/>
              <a:gd name="T25" fmla="*/ 750 h 2002"/>
              <a:gd name="T26" fmla="*/ 2482 w 3756"/>
              <a:gd name="T27" fmla="*/ 750 h 2002"/>
              <a:gd name="T28" fmla="*/ 3702 w 3756"/>
              <a:gd name="T29" fmla="*/ 748 h 2002"/>
              <a:gd name="T30" fmla="*/ 2505 w 3756"/>
              <a:gd name="T31" fmla="*/ 748 h 2002"/>
              <a:gd name="T32" fmla="*/ 2131 w 3756"/>
              <a:gd name="T33" fmla="*/ 1122 h 2002"/>
              <a:gd name="T34" fmla="*/ 2131 w 3756"/>
              <a:gd name="T35" fmla="*/ 1247 h 2002"/>
              <a:gd name="T36" fmla="*/ 1876 w 3756"/>
              <a:gd name="T37" fmla="*/ 1002 h 2002"/>
              <a:gd name="T38" fmla="*/ 1627 w 3756"/>
              <a:gd name="T39" fmla="*/ 1251 h 2002"/>
              <a:gd name="T40" fmla="*/ 876 w 3756"/>
              <a:gd name="T41" fmla="*/ 2002 h 2002"/>
              <a:gd name="T42" fmla="*/ 125 w 3756"/>
              <a:gd name="T43" fmla="*/ 1251 h 2002"/>
              <a:gd name="T44" fmla="*/ 125 w 3756"/>
              <a:gd name="T45" fmla="*/ 1001 h 2002"/>
              <a:gd name="T46" fmla="*/ 0 w 3756"/>
              <a:gd name="T47" fmla="*/ 785 h 2002"/>
              <a:gd name="T48" fmla="*/ 0 w 3756"/>
              <a:gd name="T49" fmla="*/ 688 h 2002"/>
              <a:gd name="T50" fmla="*/ 1376 w 3756"/>
              <a:gd name="T51" fmla="*/ 0 h 2002"/>
              <a:gd name="T52" fmla="*/ 1377 w 3756"/>
              <a:gd name="T53" fmla="*/ 0 h 2002"/>
              <a:gd name="T54" fmla="*/ 1502 w 3756"/>
              <a:gd name="T55" fmla="*/ 125 h 2002"/>
              <a:gd name="T56" fmla="*/ 1274 w 3756"/>
              <a:gd name="T57" fmla="*/ 750 h 2002"/>
              <a:gd name="T58" fmla="*/ 1374 w 3756"/>
              <a:gd name="T59" fmla="*/ 750 h 2002"/>
              <a:gd name="T60" fmla="*/ 1625 w 3756"/>
              <a:gd name="T61" fmla="*/ 876 h 2002"/>
              <a:gd name="T62" fmla="*/ 1874 w 3756"/>
              <a:gd name="T63" fmla="*/ 1002 h 2002"/>
              <a:gd name="T64" fmla="*/ 1625 w 3756"/>
              <a:gd name="T65" fmla="*/ 1247 h 2002"/>
              <a:gd name="T66" fmla="*/ 1625 w 3756"/>
              <a:gd name="T67" fmla="*/ 1122 h 2002"/>
              <a:gd name="T68" fmla="*/ 1251 w 3756"/>
              <a:gd name="T69" fmla="*/ 748 h 2002"/>
              <a:gd name="T70" fmla="*/ 54 w 3756"/>
              <a:gd name="T71" fmla="*/ 748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56" h="2002">
                <a:moveTo>
                  <a:pt x="2254" y="125"/>
                </a:moveTo>
                <a:cubicBezTo>
                  <a:pt x="2379" y="0"/>
                  <a:pt x="2379" y="0"/>
                  <a:pt x="2379" y="0"/>
                </a:cubicBezTo>
                <a:cubicBezTo>
                  <a:pt x="2380" y="0"/>
                  <a:pt x="2380" y="0"/>
                  <a:pt x="2380" y="0"/>
                </a:cubicBezTo>
                <a:cubicBezTo>
                  <a:pt x="3756" y="688"/>
                  <a:pt x="3756" y="688"/>
                  <a:pt x="3756" y="688"/>
                </a:cubicBezTo>
                <a:cubicBezTo>
                  <a:pt x="3756" y="785"/>
                  <a:pt x="3756" y="785"/>
                  <a:pt x="3756" y="785"/>
                </a:cubicBezTo>
                <a:cubicBezTo>
                  <a:pt x="3681" y="828"/>
                  <a:pt x="3631" y="909"/>
                  <a:pt x="3631" y="1001"/>
                </a:cubicBezTo>
                <a:cubicBezTo>
                  <a:pt x="3631" y="1251"/>
                  <a:pt x="3631" y="1251"/>
                  <a:pt x="3631" y="1251"/>
                </a:cubicBezTo>
                <a:cubicBezTo>
                  <a:pt x="3631" y="1665"/>
                  <a:pt x="3294" y="2002"/>
                  <a:pt x="2880" y="2002"/>
                </a:cubicBezTo>
                <a:cubicBezTo>
                  <a:pt x="2466" y="2002"/>
                  <a:pt x="2129" y="1665"/>
                  <a:pt x="2129" y="1251"/>
                </a:cubicBezTo>
                <a:cubicBezTo>
                  <a:pt x="2129" y="1114"/>
                  <a:pt x="2017" y="1002"/>
                  <a:pt x="1880" y="1002"/>
                </a:cubicBezTo>
                <a:moveTo>
                  <a:pt x="1882" y="1002"/>
                </a:moveTo>
                <a:cubicBezTo>
                  <a:pt x="1976" y="1002"/>
                  <a:pt x="2065" y="957"/>
                  <a:pt x="2131" y="876"/>
                </a:cubicBezTo>
                <a:cubicBezTo>
                  <a:pt x="2198" y="795"/>
                  <a:pt x="2287" y="750"/>
                  <a:pt x="2382" y="750"/>
                </a:cubicBezTo>
                <a:cubicBezTo>
                  <a:pt x="2482" y="750"/>
                  <a:pt x="2482" y="750"/>
                  <a:pt x="2482" y="750"/>
                </a:cubicBezTo>
                <a:moveTo>
                  <a:pt x="3702" y="748"/>
                </a:moveTo>
                <a:cubicBezTo>
                  <a:pt x="2505" y="748"/>
                  <a:pt x="2505" y="748"/>
                  <a:pt x="2505" y="748"/>
                </a:cubicBezTo>
                <a:cubicBezTo>
                  <a:pt x="2299" y="748"/>
                  <a:pt x="2131" y="916"/>
                  <a:pt x="2131" y="1122"/>
                </a:cubicBezTo>
                <a:cubicBezTo>
                  <a:pt x="2131" y="1247"/>
                  <a:pt x="2131" y="1247"/>
                  <a:pt x="2131" y="1247"/>
                </a:cubicBezTo>
                <a:moveTo>
                  <a:pt x="1876" y="1002"/>
                </a:moveTo>
                <a:cubicBezTo>
                  <a:pt x="1739" y="1002"/>
                  <a:pt x="1627" y="1114"/>
                  <a:pt x="1627" y="1251"/>
                </a:cubicBezTo>
                <a:cubicBezTo>
                  <a:pt x="1627" y="1665"/>
                  <a:pt x="1290" y="2002"/>
                  <a:pt x="876" y="2002"/>
                </a:cubicBezTo>
                <a:cubicBezTo>
                  <a:pt x="462" y="2002"/>
                  <a:pt x="125" y="1665"/>
                  <a:pt x="125" y="1251"/>
                </a:cubicBezTo>
                <a:cubicBezTo>
                  <a:pt x="125" y="1001"/>
                  <a:pt x="125" y="1001"/>
                  <a:pt x="125" y="1001"/>
                </a:cubicBezTo>
                <a:cubicBezTo>
                  <a:pt x="125" y="909"/>
                  <a:pt x="75" y="828"/>
                  <a:pt x="0" y="785"/>
                </a:cubicBezTo>
                <a:cubicBezTo>
                  <a:pt x="0" y="688"/>
                  <a:pt x="0" y="688"/>
                  <a:pt x="0" y="688"/>
                </a:cubicBezTo>
                <a:cubicBezTo>
                  <a:pt x="1376" y="0"/>
                  <a:pt x="1376" y="0"/>
                  <a:pt x="1376" y="0"/>
                </a:cubicBezTo>
                <a:cubicBezTo>
                  <a:pt x="1376" y="0"/>
                  <a:pt x="1376" y="0"/>
                  <a:pt x="1377" y="0"/>
                </a:cubicBezTo>
                <a:cubicBezTo>
                  <a:pt x="1502" y="125"/>
                  <a:pt x="1502" y="125"/>
                  <a:pt x="1502" y="125"/>
                </a:cubicBezTo>
                <a:moveTo>
                  <a:pt x="1274" y="750"/>
                </a:moveTo>
                <a:cubicBezTo>
                  <a:pt x="1374" y="750"/>
                  <a:pt x="1374" y="750"/>
                  <a:pt x="1374" y="750"/>
                </a:cubicBezTo>
                <a:cubicBezTo>
                  <a:pt x="1469" y="750"/>
                  <a:pt x="1558" y="795"/>
                  <a:pt x="1625" y="876"/>
                </a:cubicBezTo>
                <a:cubicBezTo>
                  <a:pt x="1691" y="957"/>
                  <a:pt x="1780" y="1002"/>
                  <a:pt x="1874" y="1002"/>
                </a:cubicBezTo>
                <a:moveTo>
                  <a:pt x="1625" y="1247"/>
                </a:moveTo>
                <a:cubicBezTo>
                  <a:pt x="1625" y="1122"/>
                  <a:pt x="1625" y="1122"/>
                  <a:pt x="1625" y="1122"/>
                </a:cubicBezTo>
                <a:cubicBezTo>
                  <a:pt x="1625" y="916"/>
                  <a:pt x="1457" y="748"/>
                  <a:pt x="1251" y="748"/>
                </a:cubicBezTo>
                <a:cubicBezTo>
                  <a:pt x="54" y="748"/>
                  <a:pt x="54" y="748"/>
                  <a:pt x="54" y="7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bicycle" title="Icon of a bicycle">
            <a:extLst>
              <a:ext uri="{FF2B5EF4-FFF2-40B4-BE49-F238E27FC236}">
                <a16:creationId xmlns:a16="http://schemas.microsoft.com/office/drawing/2014/main" id="{48176073-97EE-4DA6-838B-D886236C5AEC}"/>
              </a:ext>
            </a:extLst>
          </p:cNvPr>
          <p:cNvSpPr>
            <a:spLocks noChangeAspect="1" noEditPoints="1"/>
          </p:cNvSpPr>
          <p:nvPr/>
        </p:nvSpPr>
        <p:spPr bwMode="auto">
          <a:xfrm>
            <a:off x="8394374" y="4856812"/>
            <a:ext cx="457200" cy="268748"/>
          </a:xfrm>
          <a:custGeom>
            <a:avLst/>
            <a:gdLst>
              <a:gd name="T0" fmla="*/ 114 w 315"/>
              <a:gd name="T1" fmla="*/ 127 h 184"/>
              <a:gd name="T2" fmla="*/ 57 w 315"/>
              <a:gd name="T3" fmla="*/ 184 h 184"/>
              <a:gd name="T4" fmla="*/ 0 w 315"/>
              <a:gd name="T5" fmla="*/ 127 h 184"/>
              <a:gd name="T6" fmla="*/ 57 w 315"/>
              <a:gd name="T7" fmla="*/ 70 h 184"/>
              <a:gd name="T8" fmla="*/ 114 w 315"/>
              <a:gd name="T9" fmla="*/ 127 h 184"/>
              <a:gd name="T10" fmla="*/ 257 w 315"/>
              <a:gd name="T11" fmla="*/ 70 h 184"/>
              <a:gd name="T12" fmla="*/ 200 w 315"/>
              <a:gd name="T13" fmla="*/ 127 h 184"/>
              <a:gd name="T14" fmla="*/ 257 w 315"/>
              <a:gd name="T15" fmla="*/ 184 h 184"/>
              <a:gd name="T16" fmla="*/ 315 w 315"/>
              <a:gd name="T17" fmla="*/ 127 h 184"/>
              <a:gd name="T18" fmla="*/ 257 w 315"/>
              <a:gd name="T19" fmla="*/ 70 h 184"/>
              <a:gd name="T20" fmla="*/ 86 w 315"/>
              <a:gd name="T21" fmla="*/ 42 h 184"/>
              <a:gd name="T22" fmla="*/ 152 w 315"/>
              <a:gd name="T23" fmla="*/ 118 h 184"/>
              <a:gd name="T24" fmla="*/ 162 w 315"/>
              <a:gd name="T25" fmla="*/ 126 h 184"/>
              <a:gd name="T26" fmla="*/ 172 w 315"/>
              <a:gd name="T27" fmla="*/ 127 h 184"/>
              <a:gd name="T28" fmla="*/ 257 w 315"/>
              <a:gd name="T29" fmla="*/ 127 h 184"/>
              <a:gd name="T30" fmla="*/ 211 w 315"/>
              <a:gd name="T31" fmla="*/ 31 h 184"/>
              <a:gd name="T32" fmla="*/ 134 w 315"/>
              <a:gd name="T33" fmla="*/ 0 h 184"/>
              <a:gd name="T34" fmla="*/ 110 w 315"/>
              <a:gd name="T35" fmla="*/ 0 h 184"/>
              <a:gd name="T36" fmla="*/ 100 w 315"/>
              <a:gd name="T37" fmla="*/ 4 h 184"/>
              <a:gd name="T38" fmla="*/ 94 w 315"/>
              <a:gd name="T39" fmla="*/ 14 h 184"/>
              <a:gd name="T40" fmla="*/ 57 w 315"/>
              <a:gd name="T41" fmla="*/ 127 h 184"/>
              <a:gd name="T42" fmla="*/ 175 w 315"/>
              <a:gd name="T43" fmla="*/ 127 h 184"/>
              <a:gd name="T44" fmla="*/ 219 w 315"/>
              <a:gd name="T45" fmla="*/ 10 h 184"/>
              <a:gd name="T46" fmla="*/ 211 w 315"/>
              <a:gd name="T47" fmla="*/ 31 h 184"/>
              <a:gd name="T48" fmla="*/ 89 w 315"/>
              <a:gd name="T49" fmla="*/ 31 h 184"/>
              <a:gd name="T50" fmla="*/ 234 w 315"/>
              <a:gd name="T51" fmla="*/ 10 h 184"/>
              <a:gd name="T52" fmla="*/ 189 w 315"/>
              <a:gd name="T53" fmla="*/ 1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 h="184">
                <a:moveTo>
                  <a:pt x="114" y="127"/>
                </a:moveTo>
                <a:cubicBezTo>
                  <a:pt x="114" y="159"/>
                  <a:pt x="89" y="184"/>
                  <a:pt x="57" y="184"/>
                </a:cubicBezTo>
                <a:cubicBezTo>
                  <a:pt x="25" y="184"/>
                  <a:pt x="0" y="159"/>
                  <a:pt x="0" y="127"/>
                </a:cubicBezTo>
                <a:cubicBezTo>
                  <a:pt x="0" y="95"/>
                  <a:pt x="25" y="70"/>
                  <a:pt x="57" y="70"/>
                </a:cubicBezTo>
                <a:cubicBezTo>
                  <a:pt x="89" y="70"/>
                  <a:pt x="114" y="95"/>
                  <a:pt x="114" y="127"/>
                </a:cubicBezTo>
                <a:close/>
                <a:moveTo>
                  <a:pt x="257" y="70"/>
                </a:moveTo>
                <a:cubicBezTo>
                  <a:pt x="226" y="70"/>
                  <a:pt x="200" y="95"/>
                  <a:pt x="200" y="127"/>
                </a:cubicBezTo>
                <a:cubicBezTo>
                  <a:pt x="200" y="159"/>
                  <a:pt x="226" y="184"/>
                  <a:pt x="257" y="184"/>
                </a:cubicBezTo>
                <a:cubicBezTo>
                  <a:pt x="289" y="184"/>
                  <a:pt x="315" y="159"/>
                  <a:pt x="315" y="127"/>
                </a:cubicBezTo>
                <a:cubicBezTo>
                  <a:pt x="315" y="95"/>
                  <a:pt x="289" y="70"/>
                  <a:pt x="257" y="70"/>
                </a:cubicBezTo>
                <a:close/>
                <a:moveTo>
                  <a:pt x="86" y="42"/>
                </a:moveTo>
                <a:cubicBezTo>
                  <a:pt x="152" y="118"/>
                  <a:pt x="152" y="118"/>
                  <a:pt x="152" y="118"/>
                </a:cubicBezTo>
                <a:cubicBezTo>
                  <a:pt x="152" y="118"/>
                  <a:pt x="158" y="125"/>
                  <a:pt x="162" y="126"/>
                </a:cubicBezTo>
                <a:cubicBezTo>
                  <a:pt x="166" y="127"/>
                  <a:pt x="172" y="127"/>
                  <a:pt x="172" y="127"/>
                </a:cubicBezTo>
                <a:cubicBezTo>
                  <a:pt x="257" y="127"/>
                  <a:pt x="257" y="127"/>
                  <a:pt x="257" y="127"/>
                </a:cubicBezTo>
                <a:cubicBezTo>
                  <a:pt x="211" y="31"/>
                  <a:pt x="211" y="31"/>
                  <a:pt x="211" y="31"/>
                </a:cubicBezTo>
                <a:moveTo>
                  <a:pt x="134" y="0"/>
                </a:moveTo>
                <a:cubicBezTo>
                  <a:pt x="110" y="0"/>
                  <a:pt x="110" y="0"/>
                  <a:pt x="110" y="0"/>
                </a:cubicBezTo>
                <a:cubicBezTo>
                  <a:pt x="110" y="0"/>
                  <a:pt x="104" y="1"/>
                  <a:pt x="100" y="4"/>
                </a:cubicBezTo>
                <a:cubicBezTo>
                  <a:pt x="97" y="7"/>
                  <a:pt x="94" y="14"/>
                  <a:pt x="94" y="14"/>
                </a:cubicBezTo>
                <a:cubicBezTo>
                  <a:pt x="57" y="127"/>
                  <a:pt x="57" y="127"/>
                  <a:pt x="57" y="127"/>
                </a:cubicBezTo>
                <a:moveTo>
                  <a:pt x="175" y="127"/>
                </a:moveTo>
                <a:cubicBezTo>
                  <a:pt x="219" y="10"/>
                  <a:pt x="219" y="10"/>
                  <a:pt x="219" y="10"/>
                </a:cubicBezTo>
                <a:moveTo>
                  <a:pt x="211" y="31"/>
                </a:moveTo>
                <a:cubicBezTo>
                  <a:pt x="89" y="31"/>
                  <a:pt x="89" y="31"/>
                  <a:pt x="89" y="31"/>
                </a:cubicBezTo>
                <a:moveTo>
                  <a:pt x="234" y="10"/>
                </a:moveTo>
                <a:cubicBezTo>
                  <a:pt x="189" y="10"/>
                  <a:pt x="189" y="10"/>
                  <a:pt x="189" y="1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umbrella" title="Icon of an umbrella">
            <a:extLst>
              <a:ext uri="{FF2B5EF4-FFF2-40B4-BE49-F238E27FC236}">
                <a16:creationId xmlns:a16="http://schemas.microsoft.com/office/drawing/2014/main" id="{6658B7D9-37CC-4995-BC2A-99A9429A9B65}"/>
              </a:ext>
            </a:extLst>
          </p:cNvPr>
          <p:cNvSpPr>
            <a:spLocks noChangeAspect="1" noEditPoints="1"/>
          </p:cNvSpPr>
          <p:nvPr/>
        </p:nvSpPr>
        <p:spPr bwMode="auto">
          <a:xfrm>
            <a:off x="9388885" y="4808306"/>
            <a:ext cx="388418" cy="365760"/>
          </a:xfrm>
          <a:custGeom>
            <a:avLst/>
            <a:gdLst>
              <a:gd name="T0" fmla="*/ 0 w 333"/>
              <a:gd name="T1" fmla="*/ 167 h 312"/>
              <a:gd name="T2" fmla="*/ 166 w 333"/>
              <a:gd name="T3" fmla="*/ 0 h 312"/>
              <a:gd name="T4" fmla="*/ 333 w 333"/>
              <a:gd name="T5" fmla="*/ 167 h 312"/>
              <a:gd name="T6" fmla="*/ 111 w 333"/>
              <a:gd name="T7" fmla="*/ 173 h 312"/>
              <a:gd name="T8" fmla="*/ 55 w 333"/>
              <a:gd name="T9" fmla="*/ 117 h 312"/>
              <a:gd name="T10" fmla="*/ 0 w 333"/>
              <a:gd name="T11" fmla="*/ 173 h 312"/>
              <a:gd name="T12" fmla="*/ 222 w 333"/>
              <a:gd name="T13" fmla="*/ 173 h 312"/>
              <a:gd name="T14" fmla="*/ 166 w 333"/>
              <a:gd name="T15" fmla="*/ 117 h 312"/>
              <a:gd name="T16" fmla="*/ 111 w 333"/>
              <a:gd name="T17" fmla="*/ 173 h 312"/>
              <a:gd name="T18" fmla="*/ 93 w 333"/>
              <a:gd name="T19" fmla="*/ 253 h 312"/>
              <a:gd name="T20" fmla="*/ 93 w 333"/>
              <a:gd name="T21" fmla="*/ 275 h 312"/>
              <a:gd name="T22" fmla="*/ 131 w 333"/>
              <a:gd name="T23" fmla="*/ 312 h 312"/>
              <a:gd name="T24" fmla="*/ 168 w 333"/>
              <a:gd name="T25" fmla="*/ 275 h 312"/>
              <a:gd name="T26" fmla="*/ 168 w 333"/>
              <a:gd name="T27" fmla="*/ 117 h 312"/>
              <a:gd name="T28" fmla="*/ 333 w 333"/>
              <a:gd name="T29" fmla="*/ 173 h 312"/>
              <a:gd name="T30" fmla="*/ 277 w 333"/>
              <a:gd name="T31" fmla="*/ 117 h 312"/>
              <a:gd name="T32" fmla="*/ 222 w 333"/>
              <a:gd name="T33" fmla="*/ 17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3" h="312">
                <a:moveTo>
                  <a:pt x="0" y="167"/>
                </a:moveTo>
                <a:cubicBezTo>
                  <a:pt x="0" y="75"/>
                  <a:pt x="74" y="0"/>
                  <a:pt x="166" y="0"/>
                </a:cubicBezTo>
                <a:cubicBezTo>
                  <a:pt x="258" y="0"/>
                  <a:pt x="333" y="75"/>
                  <a:pt x="333" y="167"/>
                </a:cubicBezTo>
                <a:moveTo>
                  <a:pt x="111" y="173"/>
                </a:moveTo>
                <a:cubicBezTo>
                  <a:pt x="111" y="142"/>
                  <a:pt x="86" y="117"/>
                  <a:pt x="55" y="117"/>
                </a:cubicBezTo>
                <a:cubicBezTo>
                  <a:pt x="24" y="117"/>
                  <a:pt x="0" y="142"/>
                  <a:pt x="0" y="173"/>
                </a:cubicBezTo>
                <a:moveTo>
                  <a:pt x="222" y="173"/>
                </a:moveTo>
                <a:cubicBezTo>
                  <a:pt x="222" y="142"/>
                  <a:pt x="197" y="117"/>
                  <a:pt x="166" y="117"/>
                </a:cubicBezTo>
                <a:cubicBezTo>
                  <a:pt x="136" y="117"/>
                  <a:pt x="111" y="142"/>
                  <a:pt x="111" y="173"/>
                </a:cubicBezTo>
                <a:moveTo>
                  <a:pt x="93" y="253"/>
                </a:moveTo>
                <a:cubicBezTo>
                  <a:pt x="93" y="275"/>
                  <a:pt x="93" y="275"/>
                  <a:pt x="93" y="275"/>
                </a:cubicBezTo>
                <a:cubicBezTo>
                  <a:pt x="93" y="296"/>
                  <a:pt x="110" y="312"/>
                  <a:pt x="131" y="312"/>
                </a:cubicBezTo>
                <a:cubicBezTo>
                  <a:pt x="151" y="312"/>
                  <a:pt x="168" y="296"/>
                  <a:pt x="168" y="275"/>
                </a:cubicBezTo>
                <a:cubicBezTo>
                  <a:pt x="168" y="117"/>
                  <a:pt x="168" y="117"/>
                  <a:pt x="168" y="117"/>
                </a:cubicBezTo>
                <a:moveTo>
                  <a:pt x="333" y="173"/>
                </a:moveTo>
                <a:cubicBezTo>
                  <a:pt x="333" y="142"/>
                  <a:pt x="308" y="117"/>
                  <a:pt x="277" y="117"/>
                </a:cubicBezTo>
                <a:cubicBezTo>
                  <a:pt x="247" y="117"/>
                  <a:pt x="222" y="142"/>
                  <a:pt x="222" y="17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62" name="baloon" title="Icon of a balloon">
            <a:extLst>
              <a:ext uri="{FF2B5EF4-FFF2-40B4-BE49-F238E27FC236}">
                <a16:creationId xmlns:a16="http://schemas.microsoft.com/office/drawing/2014/main" id="{B6579EAB-FD8C-4246-A03D-D0F54F7CF313}"/>
              </a:ext>
            </a:extLst>
          </p:cNvPr>
          <p:cNvSpPr>
            <a:spLocks noChangeAspect="1" noEditPoints="1"/>
          </p:cNvSpPr>
          <p:nvPr/>
        </p:nvSpPr>
        <p:spPr bwMode="auto">
          <a:xfrm>
            <a:off x="10410580" y="4808306"/>
            <a:ext cx="265269" cy="365760"/>
          </a:xfrm>
          <a:custGeom>
            <a:avLst/>
            <a:gdLst>
              <a:gd name="T0" fmla="*/ 189 w 261"/>
              <a:gd name="T1" fmla="*/ 95 h 362"/>
              <a:gd name="T2" fmla="*/ 94 w 261"/>
              <a:gd name="T3" fmla="*/ 238 h 362"/>
              <a:gd name="T4" fmla="*/ 0 w 261"/>
              <a:gd name="T5" fmla="*/ 95 h 362"/>
              <a:gd name="T6" fmla="*/ 94 w 261"/>
              <a:gd name="T7" fmla="*/ 0 h 362"/>
              <a:gd name="T8" fmla="*/ 189 w 261"/>
              <a:gd name="T9" fmla="*/ 95 h 362"/>
              <a:gd name="T10" fmla="*/ 141 w 261"/>
              <a:gd name="T11" fmla="*/ 95 h 362"/>
              <a:gd name="T12" fmla="*/ 92 w 261"/>
              <a:gd name="T13" fmla="*/ 46 h 362"/>
              <a:gd name="T14" fmla="*/ 94 w 261"/>
              <a:gd name="T15" fmla="*/ 238 h 362"/>
              <a:gd name="T16" fmla="*/ 118 w 261"/>
              <a:gd name="T17" fmla="*/ 302 h 362"/>
              <a:gd name="T18" fmla="*/ 236 w 261"/>
              <a:gd name="T19" fmla="*/ 313 h 362"/>
              <a:gd name="T20" fmla="*/ 260 w 261"/>
              <a:gd name="T21"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62">
                <a:moveTo>
                  <a:pt x="189" y="95"/>
                </a:moveTo>
                <a:cubicBezTo>
                  <a:pt x="189" y="198"/>
                  <a:pt x="94" y="238"/>
                  <a:pt x="94" y="238"/>
                </a:cubicBezTo>
                <a:cubicBezTo>
                  <a:pt x="94" y="238"/>
                  <a:pt x="0" y="197"/>
                  <a:pt x="0" y="95"/>
                </a:cubicBezTo>
                <a:cubicBezTo>
                  <a:pt x="0" y="43"/>
                  <a:pt x="42" y="0"/>
                  <a:pt x="94" y="0"/>
                </a:cubicBezTo>
                <a:cubicBezTo>
                  <a:pt x="146" y="0"/>
                  <a:pt x="189" y="43"/>
                  <a:pt x="189" y="95"/>
                </a:cubicBezTo>
                <a:close/>
                <a:moveTo>
                  <a:pt x="141" y="95"/>
                </a:moveTo>
                <a:cubicBezTo>
                  <a:pt x="137" y="67"/>
                  <a:pt x="117" y="46"/>
                  <a:pt x="92" y="46"/>
                </a:cubicBezTo>
                <a:moveTo>
                  <a:pt x="94" y="238"/>
                </a:moveTo>
                <a:cubicBezTo>
                  <a:pt x="94" y="238"/>
                  <a:pt x="88" y="288"/>
                  <a:pt x="118" y="302"/>
                </a:cubicBezTo>
                <a:cubicBezTo>
                  <a:pt x="158" y="321"/>
                  <a:pt x="205" y="300"/>
                  <a:pt x="236" y="313"/>
                </a:cubicBezTo>
                <a:cubicBezTo>
                  <a:pt x="261" y="324"/>
                  <a:pt x="260" y="362"/>
                  <a:pt x="260" y="36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chair" title="Icon of a rocking chair">
            <a:extLst>
              <a:ext uri="{FF2B5EF4-FFF2-40B4-BE49-F238E27FC236}">
                <a16:creationId xmlns:a16="http://schemas.microsoft.com/office/drawing/2014/main" id="{C970C5D0-392E-4B7D-B0CD-87C15479DA35}"/>
              </a:ext>
            </a:extLst>
          </p:cNvPr>
          <p:cNvSpPr>
            <a:spLocks noChangeAspect="1" noEditPoints="1"/>
          </p:cNvSpPr>
          <p:nvPr/>
        </p:nvSpPr>
        <p:spPr bwMode="auto">
          <a:xfrm>
            <a:off x="11338152" y="4808306"/>
            <a:ext cx="330364" cy="365760"/>
          </a:xfrm>
          <a:custGeom>
            <a:avLst/>
            <a:gdLst>
              <a:gd name="T0" fmla="*/ 309 w 309"/>
              <a:gd name="T1" fmla="*/ 291 h 342"/>
              <a:gd name="T2" fmla="*/ 154 w 309"/>
              <a:gd name="T3" fmla="*/ 342 h 342"/>
              <a:gd name="T4" fmla="*/ 0 w 309"/>
              <a:gd name="T5" fmla="*/ 292 h 342"/>
              <a:gd name="T6" fmla="*/ 270 w 309"/>
              <a:gd name="T7" fmla="*/ 318 h 342"/>
              <a:gd name="T8" fmla="*/ 154 w 309"/>
              <a:gd name="T9" fmla="*/ 252 h 342"/>
              <a:gd name="T10" fmla="*/ 38 w 309"/>
              <a:gd name="T11" fmla="*/ 318 h 342"/>
              <a:gd name="T12" fmla="*/ 309 w 309"/>
              <a:gd name="T13" fmla="*/ 0 h 342"/>
              <a:gd name="T14" fmla="*/ 237 w 309"/>
              <a:gd name="T15" fmla="*/ 182 h 342"/>
              <a:gd name="T16" fmla="*/ 270 w 309"/>
              <a:gd name="T17" fmla="*/ 318 h 342"/>
              <a:gd name="T18" fmla="*/ 38 w 309"/>
              <a:gd name="T19" fmla="*/ 131 h 342"/>
              <a:gd name="T20" fmla="*/ 154 w 309"/>
              <a:gd name="T21" fmla="*/ 166 h 342"/>
              <a:gd name="T22" fmla="*/ 238 w 309"/>
              <a:gd name="T23" fmla="*/ 150 h 342"/>
              <a:gd name="T24" fmla="*/ 38 w 309"/>
              <a:gd name="T25" fmla="*/ 318 h 342"/>
              <a:gd name="T26" fmla="*/ 78 w 309"/>
              <a:gd name="T27" fmla="*/ 226 h 342"/>
              <a:gd name="T28" fmla="*/ 66 w 309"/>
              <a:gd name="T29" fmla="*/ 149 h 342"/>
              <a:gd name="T30" fmla="*/ 78 w 309"/>
              <a:gd name="T31" fmla="*/ 232 h 342"/>
              <a:gd name="T32" fmla="*/ 241 w 309"/>
              <a:gd name="T33" fmla="*/ 23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9" h="342">
                <a:moveTo>
                  <a:pt x="309" y="291"/>
                </a:moveTo>
                <a:cubicBezTo>
                  <a:pt x="281" y="321"/>
                  <a:pt x="222" y="342"/>
                  <a:pt x="154" y="342"/>
                </a:cubicBezTo>
                <a:cubicBezTo>
                  <a:pt x="87" y="342"/>
                  <a:pt x="28" y="321"/>
                  <a:pt x="0" y="292"/>
                </a:cubicBezTo>
                <a:moveTo>
                  <a:pt x="270" y="318"/>
                </a:moveTo>
                <a:cubicBezTo>
                  <a:pt x="246" y="278"/>
                  <a:pt x="203" y="252"/>
                  <a:pt x="154" y="252"/>
                </a:cubicBezTo>
                <a:cubicBezTo>
                  <a:pt x="104" y="252"/>
                  <a:pt x="61" y="277"/>
                  <a:pt x="38" y="318"/>
                </a:cubicBezTo>
                <a:moveTo>
                  <a:pt x="309" y="0"/>
                </a:moveTo>
                <a:cubicBezTo>
                  <a:pt x="266" y="38"/>
                  <a:pt x="237" y="105"/>
                  <a:pt x="237" y="182"/>
                </a:cubicBezTo>
                <a:cubicBezTo>
                  <a:pt x="237" y="232"/>
                  <a:pt x="249" y="282"/>
                  <a:pt x="270" y="318"/>
                </a:cubicBezTo>
                <a:moveTo>
                  <a:pt x="38" y="131"/>
                </a:moveTo>
                <a:cubicBezTo>
                  <a:pt x="62" y="152"/>
                  <a:pt x="105" y="166"/>
                  <a:pt x="154" y="166"/>
                </a:cubicBezTo>
                <a:cubicBezTo>
                  <a:pt x="187" y="166"/>
                  <a:pt x="215" y="160"/>
                  <a:pt x="238" y="150"/>
                </a:cubicBezTo>
                <a:moveTo>
                  <a:pt x="38" y="318"/>
                </a:moveTo>
                <a:cubicBezTo>
                  <a:pt x="54" y="290"/>
                  <a:pt x="78" y="275"/>
                  <a:pt x="78" y="226"/>
                </a:cubicBezTo>
                <a:cubicBezTo>
                  <a:pt x="78" y="194"/>
                  <a:pt x="75" y="180"/>
                  <a:pt x="66" y="149"/>
                </a:cubicBezTo>
                <a:moveTo>
                  <a:pt x="78" y="232"/>
                </a:moveTo>
                <a:cubicBezTo>
                  <a:pt x="241" y="232"/>
                  <a:pt x="241" y="232"/>
                  <a:pt x="241" y="23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Remote" title="Icon of a remote control">
            <a:extLst>
              <a:ext uri="{FF2B5EF4-FFF2-40B4-BE49-F238E27FC236}">
                <a16:creationId xmlns:a16="http://schemas.microsoft.com/office/drawing/2014/main" id="{D0DFDCE0-8CF2-46D3-9516-11FEFB6AC855}"/>
              </a:ext>
            </a:extLst>
          </p:cNvPr>
          <p:cNvSpPr>
            <a:spLocks noChangeAspect="1" noEditPoints="1"/>
          </p:cNvSpPr>
          <p:nvPr/>
        </p:nvSpPr>
        <p:spPr bwMode="auto">
          <a:xfrm>
            <a:off x="842604" y="5676984"/>
            <a:ext cx="189297" cy="457200"/>
          </a:xfrm>
          <a:custGeom>
            <a:avLst/>
            <a:gdLst>
              <a:gd name="T0" fmla="*/ 107 w 131"/>
              <a:gd name="T1" fmla="*/ 231 h 322"/>
              <a:gd name="T2" fmla="*/ 87 w 131"/>
              <a:gd name="T3" fmla="*/ 322 h 322"/>
              <a:gd name="T4" fmla="*/ 23 w 131"/>
              <a:gd name="T5" fmla="*/ 301 h 322"/>
              <a:gd name="T6" fmla="*/ 0 w 131"/>
              <a:gd name="T7" fmla="*/ 135 h 322"/>
              <a:gd name="T8" fmla="*/ 22 w 131"/>
              <a:gd name="T9" fmla="*/ 0 h 322"/>
              <a:gd name="T10" fmla="*/ 131 w 131"/>
              <a:gd name="T11" fmla="*/ 22 h 322"/>
              <a:gd name="T12" fmla="*/ 66 w 131"/>
              <a:gd name="T13" fmla="*/ 42 h 322"/>
              <a:gd name="T14" fmla="*/ 64 w 131"/>
              <a:gd name="T15" fmla="*/ 44 h 322"/>
              <a:gd name="T16" fmla="*/ 66 w 131"/>
              <a:gd name="T17" fmla="*/ 42 h 322"/>
              <a:gd name="T18" fmla="*/ 86 w 131"/>
              <a:gd name="T19" fmla="*/ 64 h 322"/>
              <a:gd name="T20" fmla="*/ 88 w 131"/>
              <a:gd name="T21" fmla="*/ 66 h 322"/>
              <a:gd name="T22" fmla="*/ 45 w 131"/>
              <a:gd name="T23" fmla="*/ 64 h 322"/>
              <a:gd name="T24" fmla="*/ 43 w 131"/>
              <a:gd name="T25" fmla="*/ 66 h 322"/>
              <a:gd name="T26" fmla="*/ 45 w 131"/>
              <a:gd name="T27" fmla="*/ 64 h 322"/>
              <a:gd name="T28" fmla="*/ 86 w 131"/>
              <a:gd name="T29" fmla="*/ 106 h 322"/>
              <a:gd name="T30" fmla="*/ 88 w 131"/>
              <a:gd name="T31" fmla="*/ 108 h 322"/>
              <a:gd name="T32" fmla="*/ 45 w 131"/>
              <a:gd name="T33" fmla="*/ 106 h 322"/>
              <a:gd name="T34" fmla="*/ 43 w 131"/>
              <a:gd name="T35" fmla="*/ 108 h 322"/>
              <a:gd name="T36" fmla="*/ 45 w 131"/>
              <a:gd name="T37" fmla="*/ 106 h 322"/>
              <a:gd name="T38" fmla="*/ 86 w 131"/>
              <a:gd name="T39" fmla="*/ 149 h 322"/>
              <a:gd name="T40" fmla="*/ 88 w 131"/>
              <a:gd name="T41" fmla="*/ 151 h 322"/>
              <a:gd name="T42" fmla="*/ 45 w 131"/>
              <a:gd name="T43" fmla="*/ 149 h 322"/>
              <a:gd name="T44" fmla="*/ 43 w 131"/>
              <a:gd name="T45" fmla="*/ 151 h 322"/>
              <a:gd name="T46" fmla="*/ 45 w 131"/>
              <a:gd name="T47" fmla="*/ 149 h 322"/>
              <a:gd name="T48" fmla="*/ 64 w 131"/>
              <a:gd name="T49" fmla="*/ 85 h 322"/>
              <a:gd name="T50" fmla="*/ 66 w 131"/>
              <a:gd name="T51" fmla="*/ 87 h 322"/>
              <a:gd name="T52" fmla="*/ 66 w 131"/>
              <a:gd name="T53" fmla="*/ 192 h 322"/>
              <a:gd name="T54" fmla="*/ 64 w 131"/>
              <a:gd name="T55" fmla="*/ 194 h 322"/>
              <a:gd name="T56" fmla="*/ 66 w 131"/>
              <a:gd name="T57" fmla="*/ 192 h 322"/>
              <a:gd name="T58" fmla="*/ 64 w 131"/>
              <a:gd name="T59" fmla="*/ 235 h 322"/>
              <a:gd name="T60" fmla="*/ 66 w 131"/>
              <a:gd name="T61" fmla="*/ 237 h 322"/>
              <a:gd name="T62" fmla="*/ 66 w 131"/>
              <a:gd name="T63" fmla="*/ 277 h 322"/>
              <a:gd name="T64" fmla="*/ 64 w 131"/>
              <a:gd name="T65" fmla="*/ 280 h 322"/>
              <a:gd name="T66" fmla="*/ 66 w 131"/>
              <a:gd name="T67" fmla="*/ 277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322">
                <a:moveTo>
                  <a:pt x="130" y="135"/>
                </a:moveTo>
                <a:cubicBezTo>
                  <a:pt x="107" y="231"/>
                  <a:pt x="107" y="231"/>
                  <a:pt x="107" y="231"/>
                </a:cubicBezTo>
                <a:cubicBezTo>
                  <a:pt x="107" y="301"/>
                  <a:pt x="107" y="301"/>
                  <a:pt x="107" y="301"/>
                </a:cubicBezTo>
                <a:cubicBezTo>
                  <a:pt x="107" y="313"/>
                  <a:pt x="98" y="322"/>
                  <a:pt x="87" y="322"/>
                </a:cubicBezTo>
                <a:cubicBezTo>
                  <a:pt x="43" y="322"/>
                  <a:pt x="43" y="322"/>
                  <a:pt x="43" y="322"/>
                </a:cubicBezTo>
                <a:cubicBezTo>
                  <a:pt x="32" y="322"/>
                  <a:pt x="23" y="313"/>
                  <a:pt x="23" y="301"/>
                </a:cubicBezTo>
                <a:cubicBezTo>
                  <a:pt x="23" y="231"/>
                  <a:pt x="23" y="231"/>
                  <a:pt x="23" y="231"/>
                </a:cubicBezTo>
                <a:cubicBezTo>
                  <a:pt x="0" y="135"/>
                  <a:pt x="0" y="135"/>
                  <a:pt x="0" y="135"/>
                </a:cubicBezTo>
                <a:cubicBezTo>
                  <a:pt x="0" y="22"/>
                  <a:pt x="0" y="22"/>
                  <a:pt x="0" y="22"/>
                </a:cubicBezTo>
                <a:cubicBezTo>
                  <a:pt x="0" y="10"/>
                  <a:pt x="10" y="0"/>
                  <a:pt x="22" y="0"/>
                </a:cubicBezTo>
                <a:cubicBezTo>
                  <a:pt x="109" y="0"/>
                  <a:pt x="109" y="0"/>
                  <a:pt x="109" y="0"/>
                </a:cubicBezTo>
                <a:cubicBezTo>
                  <a:pt x="121" y="0"/>
                  <a:pt x="131" y="10"/>
                  <a:pt x="131" y="22"/>
                </a:cubicBezTo>
                <a:lnTo>
                  <a:pt x="130" y="135"/>
                </a:lnTo>
                <a:close/>
                <a:moveTo>
                  <a:pt x="66" y="42"/>
                </a:moveTo>
                <a:cubicBezTo>
                  <a:pt x="64" y="42"/>
                  <a:pt x="64" y="42"/>
                  <a:pt x="64" y="42"/>
                </a:cubicBezTo>
                <a:cubicBezTo>
                  <a:pt x="64" y="44"/>
                  <a:pt x="64" y="44"/>
                  <a:pt x="64" y="44"/>
                </a:cubicBezTo>
                <a:cubicBezTo>
                  <a:pt x="66" y="44"/>
                  <a:pt x="66" y="44"/>
                  <a:pt x="66" y="44"/>
                </a:cubicBezTo>
                <a:lnTo>
                  <a:pt x="66" y="42"/>
                </a:lnTo>
                <a:close/>
                <a:moveTo>
                  <a:pt x="88" y="64"/>
                </a:moveTo>
                <a:cubicBezTo>
                  <a:pt x="86" y="64"/>
                  <a:pt x="86" y="64"/>
                  <a:pt x="86" y="64"/>
                </a:cubicBezTo>
                <a:cubicBezTo>
                  <a:pt x="86" y="66"/>
                  <a:pt x="86" y="66"/>
                  <a:pt x="86" y="66"/>
                </a:cubicBezTo>
                <a:cubicBezTo>
                  <a:pt x="88" y="66"/>
                  <a:pt x="88" y="66"/>
                  <a:pt x="88" y="66"/>
                </a:cubicBezTo>
                <a:lnTo>
                  <a:pt x="88" y="64"/>
                </a:lnTo>
                <a:close/>
                <a:moveTo>
                  <a:pt x="45" y="64"/>
                </a:moveTo>
                <a:cubicBezTo>
                  <a:pt x="43" y="64"/>
                  <a:pt x="43" y="64"/>
                  <a:pt x="43" y="64"/>
                </a:cubicBezTo>
                <a:cubicBezTo>
                  <a:pt x="43" y="66"/>
                  <a:pt x="43" y="66"/>
                  <a:pt x="43" y="66"/>
                </a:cubicBezTo>
                <a:cubicBezTo>
                  <a:pt x="45" y="66"/>
                  <a:pt x="45" y="66"/>
                  <a:pt x="45" y="66"/>
                </a:cubicBezTo>
                <a:lnTo>
                  <a:pt x="45" y="64"/>
                </a:lnTo>
                <a:close/>
                <a:moveTo>
                  <a:pt x="88" y="106"/>
                </a:moveTo>
                <a:cubicBezTo>
                  <a:pt x="86" y="106"/>
                  <a:pt x="86" y="106"/>
                  <a:pt x="86" y="106"/>
                </a:cubicBezTo>
                <a:cubicBezTo>
                  <a:pt x="86" y="108"/>
                  <a:pt x="86" y="108"/>
                  <a:pt x="86" y="108"/>
                </a:cubicBezTo>
                <a:cubicBezTo>
                  <a:pt x="88" y="108"/>
                  <a:pt x="88" y="108"/>
                  <a:pt x="88" y="108"/>
                </a:cubicBezTo>
                <a:lnTo>
                  <a:pt x="88" y="106"/>
                </a:lnTo>
                <a:close/>
                <a:moveTo>
                  <a:pt x="45" y="106"/>
                </a:moveTo>
                <a:cubicBezTo>
                  <a:pt x="43" y="106"/>
                  <a:pt x="43" y="106"/>
                  <a:pt x="43" y="106"/>
                </a:cubicBezTo>
                <a:cubicBezTo>
                  <a:pt x="43" y="108"/>
                  <a:pt x="43" y="108"/>
                  <a:pt x="43" y="108"/>
                </a:cubicBezTo>
                <a:cubicBezTo>
                  <a:pt x="45" y="108"/>
                  <a:pt x="45" y="108"/>
                  <a:pt x="45" y="108"/>
                </a:cubicBezTo>
                <a:lnTo>
                  <a:pt x="45" y="106"/>
                </a:lnTo>
                <a:close/>
                <a:moveTo>
                  <a:pt x="88" y="149"/>
                </a:moveTo>
                <a:cubicBezTo>
                  <a:pt x="86" y="149"/>
                  <a:pt x="86" y="149"/>
                  <a:pt x="86" y="149"/>
                </a:cubicBezTo>
                <a:cubicBezTo>
                  <a:pt x="86" y="151"/>
                  <a:pt x="86" y="151"/>
                  <a:pt x="86" y="151"/>
                </a:cubicBezTo>
                <a:cubicBezTo>
                  <a:pt x="88" y="151"/>
                  <a:pt x="88" y="151"/>
                  <a:pt x="88" y="151"/>
                </a:cubicBezTo>
                <a:lnTo>
                  <a:pt x="88" y="149"/>
                </a:lnTo>
                <a:close/>
                <a:moveTo>
                  <a:pt x="45" y="149"/>
                </a:moveTo>
                <a:cubicBezTo>
                  <a:pt x="43" y="149"/>
                  <a:pt x="43" y="149"/>
                  <a:pt x="43" y="149"/>
                </a:cubicBezTo>
                <a:cubicBezTo>
                  <a:pt x="43" y="151"/>
                  <a:pt x="43" y="151"/>
                  <a:pt x="43" y="151"/>
                </a:cubicBezTo>
                <a:cubicBezTo>
                  <a:pt x="45" y="151"/>
                  <a:pt x="45" y="151"/>
                  <a:pt x="45" y="151"/>
                </a:cubicBezTo>
                <a:lnTo>
                  <a:pt x="45" y="149"/>
                </a:lnTo>
                <a:close/>
                <a:moveTo>
                  <a:pt x="66" y="85"/>
                </a:moveTo>
                <a:cubicBezTo>
                  <a:pt x="64" y="85"/>
                  <a:pt x="64" y="85"/>
                  <a:pt x="64" y="85"/>
                </a:cubicBezTo>
                <a:cubicBezTo>
                  <a:pt x="64" y="87"/>
                  <a:pt x="64" y="87"/>
                  <a:pt x="64" y="87"/>
                </a:cubicBezTo>
                <a:cubicBezTo>
                  <a:pt x="66" y="87"/>
                  <a:pt x="66" y="87"/>
                  <a:pt x="66" y="87"/>
                </a:cubicBezTo>
                <a:lnTo>
                  <a:pt x="66" y="85"/>
                </a:lnTo>
                <a:close/>
                <a:moveTo>
                  <a:pt x="66" y="192"/>
                </a:moveTo>
                <a:cubicBezTo>
                  <a:pt x="64" y="192"/>
                  <a:pt x="64" y="192"/>
                  <a:pt x="64" y="192"/>
                </a:cubicBezTo>
                <a:cubicBezTo>
                  <a:pt x="64" y="194"/>
                  <a:pt x="64" y="194"/>
                  <a:pt x="64" y="194"/>
                </a:cubicBezTo>
                <a:cubicBezTo>
                  <a:pt x="66" y="194"/>
                  <a:pt x="66" y="194"/>
                  <a:pt x="66" y="194"/>
                </a:cubicBezTo>
                <a:lnTo>
                  <a:pt x="66" y="192"/>
                </a:lnTo>
                <a:close/>
                <a:moveTo>
                  <a:pt x="66" y="235"/>
                </a:moveTo>
                <a:cubicBezTo>
                  <a:pt x="64" y="235"/>
                  <a:pt x="64" y="235"/>
                  <a:pt x="64" y="235"/>
                </a:cubicBezTo>
                <a:cubicBezTo>
                  <a:pt x="64" y="237"/>
                  <a:pt x="64" y="237"/>
                  <a:pt x="64" y="237"/>
                </a:cubicBezTo>
                <a:cubicBezTo>
                  <a:pt x="66" y="237"/>
                  <a:pt x="66" y="237"/>
                  <a:pt x="66" y="237"/>
                </a:cubicBezTo>
                <a:lnTo>
                  <a:pt x="66" y="235"/>
                </a:lnTo>
                <a:close/>
                <a:moveTo>
                  <a:pt x="66" y="277"/>
                </a:moveTo>
                <a:cubicBezTo>
                  <a:pt x="64" y="277"/>
                  <a:pt x="64" y="277"/>
                  <a:pt x="64" y="277"/>
                </a:cubicBezTo>
                <a:cubicBezTo>
                  <a:pt x="64" y="280"/>
                  <a:pt x="64" y="280"/>
                  <a:pt x="64" y="280"/>
                </a:cubicBezTo>
                <a:cubicBezTo>
                  <a:pt x="66" y="280"/>
                  <a:pt x="66" y="280"/>
                  <a:pt x="66" y="280"/>
                </a:cubicBezTo>
                <a:lnTo>
                  <a:pt x="66" y="27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Manufacturing_E99C" title="Icon of a robotic arm">
            <a:extLst>
              <a:ext uri="{FF2B5EF4-FFF2-40B4-BE49-F238E27FC236}">
                <a16:creationId xmlns:a16="http://schemas.microsoft.com/office/drawing/2014/main" id="{85F59146-DCCF-4EF4-B9BF-F77E9BAB286F}"/>
              </a:ext>
            </a:extLst>
          </p:cNvPr>
          <p:cNvSpPr>
            <a:spLocks noChangeAspect="1" noEditPoints="1"/>
          </p:cNvSpPr>
          <p:nvPr/>
        </p:nvSpPr>
        <p:spPr bwMode="auto">
          <a:xfrm>
            <a:off x="1710291" y="5722704"/>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Forklift" title="Icon of a forklift carrying boxes">
            <a:extLst>
              <a:ext uri="{FF2B5EF4-FFF2-40B4-BE49-F238E27FC236}">
                <a16:creationId xmlns:a16="http://schemas.microsoft.com/office/drawing/2014/main" id="{BE32B026-D28F-4F58-A14B-39FFD92797FC}"/>
              </a:ext>
            </a:extLst>
          </p:cNvPr>
          <p:cNvSpPr>
            <a:spLocks noChangeAspect="1" noEditPoints="1"/>
          </p:cNvSpPr>
          <p:nvPr/>
        </p:nvSpPr>
        <p:spPr bwMode="auto">
          <a:xfrm>
            <a:off x="2659931" y="5722704"/>
            <a:ext cx="395123" cy="365760"/>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Processing_E9F5" title="Icon of two interlocked gears">
            <a:extLst>
              <a:ext uri="{FF2B5EF4-FFF2-40B4-BE49-F238E27FC236}">
                <a16:creationId xmlns:a16="http://schemas.microsoft.com/office/drawing/2014/main" id="{5050CBA0-29BD-4ECC-A69E-1E37FD06E16A}"/>
              </a:ext>
            </a:extLst>
          </p:cNvPr>
          <p:cNvSpPr>
            <a:spLocks noChangeAspect="1" noEditPoints="1"/>
          </p:cNvSpPr>
          <p:nvPr/>
        </p:nvSpPr>
        <p:spPr bwMode="auto">
          <a:xfrm>
            <a:off x="3607631" y="5722704"/>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one" title="Icon of a traffic cone">
            <a:extLst>
              <a:ext uri="{FF2B5EF4-FFF2-40B4-BE49-F238E27FC236}">
                <a16:creationId xmlns:a16="http://schemas.microsoft.com/office/drawing/2014/main" id="{3092EDFF-81E3-4E3F-AE44-98B4F57E3DC8}"/>
              </a:ext>
            </a:extLst>
          </p:cNvPr>
          <p:cNvSpPr>
            <a:spLocks noChangeAspect="1" noEditPoints="1"/>
          </p:cNvSpPr>
          <p:nvPr/>
        </p:nvSpPr>
        <p:spPr bwMode="auto">
          <a:xfrm>
            <a:off x="4593205" y="5722704"/>
            <a:ext cx="369055" cy="365760"/>
          </a:xfrm>
          <a:custGeom>
            <a:avLst/>
            <a:gdLst>
              <a:gd name="T0" fmla="*/ 192 w 448"/>
              <a:gd name="T1" fmla="*/ 0 h 444"/>
              <a:gd name="T2" fmla="*/ 253 w 448"/>
              <a:gd name="T3" fmla="*/ 0 h 444"/>
              <a:gd name="T4" fmla="*/ 370 w 448"/>
              <a:gd name="T5" fmla="*/ 444 h 444"/>
              <a:gd name="T6" fmla="*/ 78 w 448"/>
              <a:gd name="T7" fmla="*/ 444 h 444"/>
              <a:gd name="T8" fmla="*/ 192 w 448"/>
              <a:gd name="T9" fmla="*/ 0 h 444"/>
              <a:gd name="T10" fmla="*/ 78 w 448"/>
              <a:gd name="T11" fmla="*/ 444 h 444"/>
              <a:gd name="T12" fmla="*/ 0 w 448"/>
              <a:gd name="T13" fmla="*/ 444 h 444"/>
              <a:gd name="T14" fmla="*/ 448 w 448"/>
              <a:gd name="T15" fmla="*/ 444 h 444"/>
              <a:gd name="T16" fmla="*/ 370 w 448"/>
              <a:gd name="T17" fmla="*/ 444 h 444"/>
              <a:gd name="T18" fmla="*/ 260 w 448"/>
              <a:gd name="T19" fmla="*/ 218 h 444"/>
              <a:gd name="T20" fmla="*/ 135 w 448"/>
              <a:gd name="T21" fmla="*/ 218 h 444"/>
              <a:gd name="T22" fmla="*/ 110 w 448"/>
              <a:gd name="T23" fmla="*/ 314 h 444"/>
              <a:gd name="T24" fmla="*/ 285 w 448"/>
              <a:gd name="T25" fmla="*/ 31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8" h="444">
                <a:moveTo>
                  <a:pt x="192" y="0"/>
                </a:moveTo>
                <a:lnTo>
                  <a:pt x="253" y="0"/>
                </a:lnTo>
                <a:lnTo>
                  <a:pt x="370" y="444"/>
                </a:lnTo>
                <a:lnTo>
                  <a:pt x="78" y="444"/>
                </a:lnTo>
                <a:lnTo>
                  <a:pt x="192" y="0"/>
                </a:lnTo>
                <a:moveTo>
                  <a:pt x="78" y="444"/>
                </a:moveTo>
                <a:lnTo>
                  <a:pt x="0" y="444"/>
                </a:lnTo>
                <a:moveTo>
                  <a:pt x="448" y="444"/>
                </a:moveTo>
                <a:lnTo>
                  <a:pt x="370" y="444"/>
                </a:lnTo>
                <a:moveTo>
                  <a:pt x="260" y="218"/>
                </a:moveTo>
                <a:lnTo>
                  <a:pt x="135" y="218"/>
                </a:lnTo>
                <a:lnTo>
                  <a:pt x="110" y="314"/>
                </a:lnTo>
                <a:lnTo>
                  <a:pt x="285" y="31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Beaker_F196" title="Icon of a scientific flask with liquid in it">
            <a:extLst>
              <a:ext uri="{FF2B5EF4-FFF2-40B4-BE49-F238E27FC236}">
                <a16:creationId xmlns:a16="http://schemas.microsoft.com/office/drawing/2014/main" id="{68716049-02EF-48C6-9F16-246FE8A4E248}"/>
              </a:ext>
            </a:extLst>
          </p:cNvPr>
          <p:cNvSpPr>
            <a:spLocks noChangeAspect="1" noEditPoints="1"/>
          </p:cNvSpPr>
          <p:nvPr/>
        </p:nvSpPr>
        <p:spPr bwMode="auto">
          <a:xfrm>
            <a:off x="5579575" y="5722704"/>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maze" title="Icon of a maze">
            <a:extLst>
              <a:ext uri="{FF2B5EF4-FFF2-40B4-BE49-F238E27FC236}">
                <a16:creationId xmlns:a16="http://schemas.microsoft.com/office/drawing/2014/main" id="{142A1CEA-2C88-4D56-82AE-E2F4BD2D6ABA}"/>
              </a:ext>
            </a:extLst>
          </p:cNvPr>
          <p:cNvSpPr>
            <a:spLocks noChangeAspect="1" noEditPoints="1"/>
          </p:cNvSpPr>
          <p:nvPr/>
        </p:nvSpPr>
        <p:spPr bwMode="auto">
          <a:xfrm>
            <a:off x="6515093" y="5722704"/>
            <a:ext cx="365759" cy="365760"/>
          </a:xfrm>
          <a:custGeom>
            <a:avLst/>
            <a:gdLst>
              <a:gd name="T0" fmla="*/ 415 w 415"/>
              <a:gd name="T1" fmla="*/ 330 h 415"/>
              <a:gd name="T2" fmla="*/ 415 w 415"/>
              <a:gd name="T3" fmla="*/ 415 h 415"/>
              <a:gd name="T4" fmla="*/ 0 w 415"/>
              <a:gd name="T5" fmla="*/ 415 h 415"/>
              <a:gd name="T6" fmla="*/ 0 w 415"/>
              <a:gd name="T7" fmla="*/ 0 h 415"/>
              <a:gd name="T8" fmla="*/ 78 w 415"/>
              <a:gd name="T9" fmla="*/ 0 h 415"/>
              <a:gd name="T10" fmla="*/ 415 w 415"/>
              <a:gd name="T11" fmla="*/ 248 h 415"/>
              <a:gd name="T12" fmla="*/ 415 w 415"/>
              <a:gd name="T13" fmla="*/ 0 h 415"/>
              <a:gd name="T14" fmla="*/ 163 w 415"/>
              <a:gd name="T15" fmla="*/ 0 h 415"/>
              <a:gd name="T16" fmla="*/ 163 w 415"/>
              <a:gd name="T17" fmla="*/ 82 h 415"/>
              <a:gd name="T18" fmla="*/ 247 w 415"/>
              <a:gd name="T19" fmla="*/ 82 h 415"/>
              <a:gd name="T20" fmla="*/ 415 w 415"/>
              <a:gd name="T21" fmla="*/ 82 h 415"/>
              <a:gd name="T22" fmla="*/ 331 w 415"/>
              <a:gd name="T23" fmla="*/ 82 h 415"/>
              <a:gd name="T24" fmla="*/ 331 w 415"/>
              <a:gd name="T25" fmla="*/ 248 h 415"/>
              <a:gd name="T26" fmla="*/ 331 w 415"/>
              <a:gd name="T27" fmla="*/ 330 h 415"/>
              <a:gd name="T28" fmla="*/ 247 w 415"/>
              <a:gd name="T29" fmla="*/ 330 h 415"/>
              <a:gd name="T30" fmla="*/ 247 w 415"/>
              <a:gd name="T31" fmla="*/ 415 h 415"/>
              <a:gd name="T32" fmla="*/ 163 w 415"/>
              <a:gd name="T33" fmla="*/ 248 h 415"/>
              <a:gd name="T34" fmla="*/ 163 w 415"/>
              <a:gd name="T35" fmla="*/ 415 h 415"/>
              <a:gd name="T36" fmla="*/ 247 w 415"/>
              <a:gd name="T37" fmla="*/ 248 h 415"/>
              <a:gd name="T38" fmla="*/ 247 w 415"/>
              <a:gd name="T39" fmla="*/ 166 h 415"/>
              <a:gd name="T40" fmla="*/ 78 w 415"/>
              <a:gd name="T41" fmla="*/ 166 h 415"/>
              <a:gd name="T42" fmla="*/ 78 w 415"/>
              <a:gd name="T43" fmla="*/ 330 h 415"/>
              <a:gd name="T44" fmla="*/ 78 w 415"/>
              <a:gd name="T45" fmla="*/ 248 h 415"/>
              <a:gd name="T46" fmla="*/ 0 w 415"/>
              <a:gd name="T47" fmla="*/ 248 h 415"/>
              <a:gd name="T48" fmla="*/ 78 w 415"/>
              <a:gd name="T49" fmla="*/ 80 h 415"/>
              <a:gd name="T50" fmla="*/ 0 w 415"/>
              <a:gd name="T51" fmla="*/ 8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5" h="415">
                <a:moveTo>
                  <a:pt x="415" y="330"/>
                </a:moveTo>
                <a:lnTo>
                  <a:pt x="415" y="415"/>
                </a:lnTo>
                <a:lnTo>
                  <a:pt x="0" y="415"/>
                </a:lnTo>
                <a:lnTo>
                  <a:pt x="0" y="0"/>
                </a:lnTo>
                <a:lnTo>
                  <a:pt x="78" y="0"/>
                </a:lnTo>
                <a:moveTo>
                  <a:pt x="415" y="248"/>
                </a:moveTo>
                <a:lnTo>
                  <a:pt x="415" y="0"/>
                </a:lnTo>
                <a:lnTo>
                  <a:pt x="163" y="0"/>
                </a:lnTo>
                <a:lnTo>
                  <a:pt x="163" y="82"/>
                </a:lnTo>
                <a:lnTo>
                  <a:pt x="247" y="82"/>
                </a:lnTo>
                <a:moveTo>
                  <a:pt x="415" y="82"/>
                </a:moveTo>
                <a:lnTo>
                  <a:pt x="331" y="82"/>
                </a:lnTo>
                <a:lnTo>
                  <a:pt x="331" y="248"/>
                </a:lnTo>
                <a:moveTo>
                  <a:pt x="331" y="330"/>
                </a:moveTo>
                <a:lnTo>
                  <a:pt x="247" y="330"/>
                </a:lnTo>
                <a:lnTo>
                  <a:pt x="247" y="415"/>
                </a:lnTo>
                <a:moveTo>
                  <a:pt x="163" y="248"/>
                </a:moveTo>
                <a:lnTo>
                  <a:pt x="163" y="415"/>
                </a:lnTo>
                <a:moveTo>
                  <a:pt x="247" y="248"/>
                </a:moveTo>
                <a:lnTo>
                  <a:pt x="247" y="166"/>
                </a:lnTo>
                <a:lnTo>
                  <a:pt x="78" y="166"/>
                </a:lnTo>
                <a:lnTo>
                  <a:pt x="78" y="330"/>
                </a:lnTo>
                <a:moveTo>
                  <a:pt x="78" y="248"/>
                </a:moveTo>
                <a:lnTo>
                  <a:pt x="0" y="248"/>
                </a:lnTo>
                <a:moveTo>
                  <a:pt x="78" y="80"/>
                </a:moveTo>
                <a:lnTo>
                  <a:pt x="0" y="8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target_2" title="Icon of a target with an arrow hitting the bullseye">
            <a:extLst>
              <a:ext uri="{FF2B5EF4-FFF2-40B4-BE49-F238E27FC236}">
                <a16:creationId xmlns:a16="http://schemas.microsoft.com/office/drawing/2014/main" id="{AB8DAA14-905F-48FD-9EA7-764ABDFD7495}"/>
              </a:ext>
            </a:extLst>
          </p:cNvPr>
          <p:cNvSpPr>
            <a:spLocks noChangeAspect="1" noEditPoints="1"/>
          </p:cNvSpPr>
          <p:nvPr/>
        </p:nvSpPr>
        <p:spPr bwMode="auto">
          <a:xfrm>
            <a:off x="7479242" y="5722704"/>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98" name="GameArt64_EF05" title="Icon of a chess pawn and spade">
            <a:extLst>
              <a:ext uri="{FF2B5EF4-FFF2-40B4-BE49-F238E27FC236}">
                <a16:creationId xmlns:a16="http://schemas.microsoft.com/office/drawing/2014/main" id="{B5D62594-6159-454E-8063-B8EE28F1CA6E}"/>
              </a:ext>
            </a:extLst>
          </p:cNvPr>
          <p:cNvSpPr>
            <a:spLocks noChangeAspect="1" noEditPoints="1"/>
          </p:cNvSpPr>
          <p:nvPr/>
        </p:nvSpPr>
        <p:spPr bwMode="auto">
          <a:xfrm>
            <a:off x="8420273" y="5722704"/>
            <a:ext cx="405402" cy="365760"/>
          </a:xfrm>
          <a:custGeom>
            <a:avLst/>
            <a:gdLst>
              <a:gd name="T0" fmla="*/ 0 w 3813"/>
              <a:gd name="T1" fmla="*/ 2887 h 3438"/>
              <a:gd name="T2" fmla="*/ 2062 w 3813"/>
              <a:gd name="T3" fmla="*/ 2887 h 3438"/>
              <a:gd name="T4" fmla="*/ 2062 w 3813"/>
              <a:gd name="T5" fmla="*/ 3438 h 3438"/>
              <a:gd name="T6" fmla="*/ 0 w 3813"/>
              <a:gd name="T7" fmla="*/ 3438 h 3438"/>
              <a:gd name="T8" fmla="*/ 0 w 3813"/>
              <a:gd name="T9" fmla="*/ 2887 h 3438"/>
              <a:gd name="T10" fmla="*/ 187 w 3813"/>
              <a:gd name="T11" fmla="*/ 2887 h 3438"/>
              <a:gd name="T12" fmla="*/ 187 w 3813"/>
              <a:gd name="T13" fmla="*/ 2375 h 3438"/>
              <a:gd name="T14" fmla="*/ 281 w 3813"/>
              <a:gd name="T15" fmla="*/ 2375 h 3438"/>
              <a:gd name="T16" fmla="*/ 750 w 3813"/>
              <a:gd name="T17" fmla="*/ 1907 h 3438"/>
              <a:gd name="T18" fmla="*/ 750 w 3813"/>
              <a:gd name="T19" fmla="*/ 982 h 3438"/>
              <a:gd name="T20" fmla="*/ 1312 w 3813"/>
              <a:gd name="T21" fmla="*/ 982 h 3438"/>
              <a:gd name="T22" fmla="*/ 1312 w 3813"/>
              <a:gd name="T23" fmla="*/ 1907 h 3438"/>
              <a:gd name="T24" fmla="*/ 1781 w 3813"/>
              <a:gd name="T25" fmla="*/ 2375 h 3438"/>
              <a:gd name="T26" fmla="*/ 1875 w 3813"/>
              <a:gd name="T27" fmla="*/ 2375 h 3438"/>
              <a:gd name="T28" fmla="*/ 1875 w 3813"/>
              <a:gd name="T29" fmla="*/ 2887 h 3438"/>
              <a:gd name="T30" fmla="*/ 1031 w 3813"/>
              <a:gd name="T31" fmla="*/ 0 h 3438"/>
              <a:gd name="T32" fmla="*/ 500 w 3813"/>
              <a:gd name="T33" fmla="*/ 532 h 3438"/>
              <a:gd name="T34" fmla="*/ 1031 w 3813"/>
              <a:gd name="T35" fmla="*/ 1063 h 3438"/>
              <a:gd name="T36" fmla="*/ 1562 w 3813"/>
              <a:gd name="T37" fmla="*/ 532 h 3438"/>
              <a:gd name="T38" fmla="*/ 1031 w 3813"/>
              <a:gd name="T39" fmla="*/ 0 h 3438"/>
              <a:gd name="T40" fmla="*/ 3345 w 3813"/>
              <a:gd name="T41" fmla="*/ 2453 h 3438"/>
              <a:gd name="T42" fmla="*/ 3345 w 3813"/>
              <a:gd name="T43" fmla="*/ 2409 h 3438"/>
              <a:gd name="T44" fmla="*/ 3001 w 3813"/>
              <a:gd name="T45" fmla="*/ 2066 h 3438"/>
              <a:gd name="T46" fmla="*/ 3001 w 3813"/>
              <a:gd name="T47" fmla="*/ 1784 h 3438"/>
              <a:gd name="T48" fmla="*/ 3282 w 3813"/>
              <a:gd name="T49" fmla="*/ 1909 h 3438"/>
              <a:gd name="T50" fmla="*/ 3813 w 3813"/>
              <a:gd name="T51" fmla="*/ 1378 h 3438"/>
              <a:gd name="T52" fmla="*/ 3657 w 3813"/>
              <a:gd name="T53" fmla="*/ 1003 h 3438"/>
              <a:gd name="T54" fmla="*/ 2813 w 3813"/>
              <a:gd name="T55" fmla="*/ 159 h 3438"/>
              <a:gd name="T56" fmla="*/ 2813 w 3813"/>
              <a:gd name="T57" fmla="*/ 159 h 3438"/>
              <a:gd name="T58" fmla="*/ 1970 w 3813"/>
              <a:gd name="T59" fmla="*/ 1003 h 3438"/>
              <a:gd name="T60" fmla="*/ 1813 w 3813"/>
              <a:gd name="T61" fmla="*/ 1378 h 3438"/>
              <a:gd name="T62" fmla="*/ 2345 w 3813"/>
              <a:gd name="T63" fmla="*/ 1909 h 3438"/>
              <a:gd name="T64" fmla="*/ 2626 w 3813"/>
              <a:gd name="T65" fmla="*/ 1784 h 3438"/>
              <a:gd name="T66" fmla="*/ 2626 w 3813"/>
              <a:gd name="T67" fmla="*/ 2066 h 3438"/>
              <a:gd name="T68" fmla="*/ 2282 w 3813"/>
              <a:gd name="T69" fmla="*/ 2409 h 3438"/>
              <a:gd name="T70" fmla="*/ 2282 w 3813"/>
              <a:gd name="T71" fmla="*/ 2455 h 3438"/>
              <a:gd name="T72" fmla="*/ 3345 w 3813"/>
              <a:gd name="T73" fmla="*/ 2453 h 3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13" h="3438">
                <a:moveTo>
                  <a:pt x="0" y="2887"/>
                </a:moveTo>
                <a:cubicBezTo>
                  <a:pt x="2062" y="2887"/>
                  <a:pt x="2062" y="2887"/>
                  <a:pt x="2062" y="2887"/>
                </a:cubicBezTo>
                <a:cubicBezTo>
                  <a:pt x="2062" y="3438"/>
                  <a:pt x="2062" y="3438"/>
                  <a:pt x="2062" y="3438"/>
                </a:cubicBezTo>
                <a:cubicBezTo>
                  <a:pt x="0" y="3438"/>
                  <a:pt x="0" y="3438"/>
                  <a:pt x="0" y="3438"/>
                </a:cubicBezTo>
                <a:lnTo>
                  <a:pt x="0" y="2887"/>
                </a:lnTo>
                <a:close/>
                <a:moveTo>
                  <a:pt x="187" y="2887"/>
                </a:moveTo>
                <a:cubicBezTo>
                  <a:pt x="187" y="2375"/>
                  <a:pt x="187" y="2375"/>
                  <a:pt x="187" y="2375"/>
                </a:cubicBezTo>
                <a:cubicBezTo>
                  <a:pt x="281" y="2375"/>
                  <a:pt x="281" y="2375"/>
                  <a:pt x="281" y="2375"/>
                </a:cubicBezTo>
                <a:cubicBezTo>
                  <a:pt x="540" y="2375"/>
                  <a:pt x="750" y="2166"/>
                  <a:pt x="750" y="1907"/>
                </a:cubicBezTo>
                <a:cubicBezTo>
                  <a:pt x="750" y="982"/>
                  <a:pt x="750" y="982"/>
                  <a:pt x="750" y="982"/>
                </a:cubicBezTo>
                <a:moveTo>
                  <a:pt x="1312" y="982"/>
                </a:moveTo>
                <a:cubicBezTo>
                  <a:pt x="1312" y="1907"/>
                  <a:pt x="1312" y="1907"/>
                  <a:pt x="1312" y="1907"/>
                </a:cubicBezTo>
                <a:cubicBezTo>
                  <a:pt x="1312" y="2166"/>
                  <a:pt x="1522" y="2375"/>
                  <a:pt x="1781" y="2375"/>
                </a:cubicBezTo>
                <a:cubicBezTo>
                  <a:pt x="1875" y="2375"/>
                  <a:pt x="1875" y="2375"/>
                  <a:pt x="1875" y="2375"/>
                </a:cubicBezTo>
                <a:cubicBezTo>
                  <a:pt x="1875" y="2887"/>
                  <a:pt x="1875" y="2887"/>
                  <a:pt x="1875" y="2887"/>
                </a:cubicBezTo>
                <a:moveTo>
                  <a:pt x="1031" y="0"/>
                </a:moveTo>
                <a:cubicBezTo>
                  <a:pt x="738" y="0"/>
                  <a:pt x="500" y="238"/>
                  <a:pt x="500" y="532"/>
                </a:cubicBezTo>
                <a:cubicBezTo>
                  <a:pt x="500" y="825"/>
                  <a:pt x="738" y="1063"/>
                  <a:pt x="1031" y="1063"/>
                </a:cubicBezTo>
                <a:cubicBezTo>
                  <a:pt x="1324" y="1063"/>
                  <a:pt x="1562" y="825"/>
                  <a:pt x="1562" y="532"/>
                </a:cubicBezTo>
                <a:cubicBezTo>
                  <a:pt x="1562" y="238"/>
                  <a:pt x="1324" y="0"/>
                  <a:pt x="1031" y="0"/>
                </a:cubicBezTo>
                <a:close/>
                <a:moveTo>
                  <a:pt x="3345" y="2453"/>
                </a:moveTo>
                <a:cubicBezTo>
                  <a:pt x="3345" y="2409"/>
                  <a:pt x="3345" y="2409"/>
                  <a:pt x="3345" y="2409"/>
                </a:cubicBezTo>
                <a:cubicBezTo>
                  <a:pt x="3155" y="2409"/>
                  <a:pt x="3001" y="2256"/>
                  <a:pt x="3001" y="2066"/>
                </a:cubicBezTo>
                <a:cubicBezTo>
                  <a:pt x="3001" y="1784"/>
                  <a:pt x="3001" y="1784"/>
                  <a:pt x="3001" y="1784"/>
                </a:cubicBezTo>
                <a:cubicBezTo>
                  <a:pt x="3081" y="1910"/>
                  <a:pt x="3282" y="1909"/>
                  <a:pt x="3282" y="1909"/>
                </a:cubicBezTo>
                <a:cubicBezTo>
                  <a:pt x="3576" y="1909"/>
                  <a:pt x="3813" y="1672"/>
                  <a:pt x="3813" y="1378"/>
                </a:cubicBezTo>
                <a:cubicBezTo>
                  <a:pt x="3813" y="1231"/>
                  <a:pt x="3754" y="1099"/>
                  <a:pt x="3657" y="1003"/>
                </a:cubicBezTo>
                <a:cubicBezTo>
                  <a:pt x="2813" y="159"/>
                  <a:pt x="2813" y="159"/>
                  <a:pt x="2813" y="159"/>
                </a:cubicBezTo>
                <a:cubicBezTo>
                  <a:pt x="2813" y="159"/>
                  <a:pt x="2813" y="159"/>
                  <a:pt x="2813" y="159"/>
                </a:cubicBezTo>
                <a:cubicBezTo>
                  <a:pt x="1970" y="1003"/>
                  <a:pt x="1970" y="1003"/>
                  <a:pt x="1970" y="1003"/>
                </a:cubicBezTo>
                <a:cubicBezTo>
                  <a:pt x="1873" y="1099"/>
                  <a:pt x="1813" y="1231"/>
                  <a:pt x="1813" y="1378"/>
                </a:cubicBezTo>
                <a:cubicBezTo>
                  <a:pt x="1813" y="1672"/>
                  <a:pt x="2051" y="1909"/>
                  <a:pt x="2345" y="1909"/>
                </a:cubicBezTo>
                <a:cubicBezTo>
                  <a:pt x="2345" y="1909"/>
                  <a:pt x="2545" y="1910"/>
                  <a:pt x="2626" y="1784"/>
                </a:cubicBezTo>
                <a:cubicBezTo>
                  <a:pt x="2626" y="2066"/>
                  <a:pt x="2626" y="2066"/>
                  <a:pt x="2626" y="2066"/>
                </a:cubicBezTo>
                <a:cubicBezTo>
                  <a:pt x="2626" y="2256"/>
                  <a:pt x="2472" y="2409"/>
                  <a:pt x="2282" y="2409"/>
                </a:cubicBezTo>
                <a:cubicBezTo>
                  <a:pt x="2282" y="2455"/>
                  <a:pt x="2282" y="2455"/>
                  <a:pt x="2282" y="2455"/>
                </a:cubicBezTo>
                <a:lnTo>
                  <a:pt x="3345" y="245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drum" title="Icon of a drum with two drumsticks">
            <a:extLst>
              <a:ext uri="{FF2B5EF4-FFF2-40B4-BE49-F238E27FC236}">
                <a16:creationId xmlns:a16="http://schemas.microsoft.com/office/drawing/2014/main" id="{B27513C1-8AB5-4B6A-8F51-D404867E216E}"/>
              </a:ext>
            </a:extLst>
          </p:cNvPr>
          <p:cNvSpPr>
            <a:spLocks noChangeAspect="1" noEditPoints="1"/>
          </p:cNvSpPr>
          <p:nvPr/>
        </p:nvSpPr>
        <p:spPr bwMode="auto">
          <a:xfrm>
            <a:off x="9395198" y="5722704"/>
            <a:ext cx="375793" cy="365760"/>
          </a:xfrm>
          <a:custGeom>
            <a:avLst/>
            <a:gdLst>
              <a:gd name="T0" fmla="*/ 216 w 300"/>
              <a:gd name="T1" fmla="*/ 94 h 293"/>
              <a:gd name="T2" fmla="*/ 275 w 300"/>
              <a:gd name="T3" fmla="*/ 94 h 293"/>
              <a:gd name="T4" fmla="*/ 296 w 300"/>
              <a:gd name="T5" fmla="*/ 115 h 293"/>
              <a:gd name="T6" fmla="*/ 296 w 300"/>
              <a:gd name="T7" fmla="*/ 115 h 293"/>
              <a:gd name="T8" fmla="*/ 275 w 300"/>
              <a:gd name="T9" fmla="*/ 135 h 293"/>
              <a:gd name="T10" fmla="*/ 23 w 300"/>
              <a:gd name="T11" fmla="*/ 135 h 293"/>
              <a:gd name="T12" fmla="*/ 2 w 300"/>
              <a:gd name="T13" fmla="*/ 115 h 293"/>
              <a:gd name="T14" fmla="*/ 2 w 300"/>
              <a:gd name="T15" fmla="*/ 115 h 293"/>
              <a:gd name="T16" fmla="*/ 23 w 300"/>
              <a:gd name="T17" fmla="*/ 94 h 293"/>
              <a:gd name="T18" fmla="*/ 94 w 300"/>
              <a:gd name="T19" fmla="*/ 94 h 293"/>
              <a:gd name="T20" fmla="*/ 300 w 300"/>
              <a:gd name="T21" fmla="*/ 272 h 293"/>
              <a:gd name="T22" fmla="*/ 300 w 300"/>
              <a:gd name="T23" fmla="*/ 272 h 293"/>
              <a:gd name="T24" fmla="*/ 279 w 300"/>
              <a:gd name="T25" fmla="*/ 251 h 293"/>
              <a:gd name="T26" fmla="*/ 27 w 300"/>
              <a:gd name="T27" fmla="*/ 251 h 293"/>
              <a:gd name="T28" fmla="*/ 6 w 300"/>
              <a:gd name="T29" fmla="*/ 272 h 293"/>
              <a:gd name="T30" fmla="*/ 6 w 300"/>
              <a:gd name="T31" fmla="*/ 272 h 293"/>
              <a:gd name="T32" fmla="*/ 27 w 300"/>
              <a:gd name="T33" fmla="*/ 293 h 293"/>
              <a:gd name="T34" fmla="*/ 279 w 300"/>
              <a:gd name="T35" fmla="*/ 293 h 293"/>
              <a:gd name="T36" fmla="*/ 300 w 300"/>
              <a:gd name="T37" fmla="*/ 272 h 293"/>
              <a:gd name="T38" fmla="*/ 26 w 300"/>
              <a:gd name="T39" fmla="*/ 135 h 293"/>
              <a:gd name="T40" fmla="*/ 26 w 300"/>
              <a:gd name="T41" fmla="*/ 251 h 293"/>
              <a:gd name="T42" fmla="*/ 278 w 300"/>
              <a:gd name="T43" fmla="*/ 135 h 293"/>
              <a:gd name="T44" fmla="*/ 278 w 300"/>
              <a:gd name="T45" fmla="*/ 251 h 293"/>
              <a:gd name="T46" fmla="*/ 189 w 300"/>
              <a:gd name="T47" fmla="*/ 251 h 293"/>
              <a:gd name="T48" fmla="*/ 117 w 300"/>
              <a:gd name="T49" fmla="*/ 135 h 293"/>
              <a:gd name="T50" fmla="*/ 45 w 300"/>
              <a:gd name="T51" fmla="*/ 251 h 293"/>
              <a:gd name="T52" fmla="*/ 261 w 300"/>
              <a:gd name="T53" fmla="*/ 251 h 293"/>
              <a:gd name="T54" fmla="*/ 189 w 300"/>
              <a:gd name="T55" fmla="*/ 135 h 293"/>
              <a:gd name="T56" fmla="*/ 117 w 300"/>
              <a:gd name="T57" fmla="*/ 251 h 293"/>
              <a:gd name="T58" fmla="*/ 22 w 300"/>
              <a:gd name="T59" fmla="*/ 0 h 293"/>
              <a:gd name="T60" fmla="*/ 0 w 300"/>
              <a:gd name="T61" fmla="*/ 23 h 293"/>
              <a:gd name="T62" fmla="*/ 22 w 300"/>
              <a:gd name="T63" fmla="*/ 45 h 293"/>
              <a:gd name="T64" fmla="*/ 45 w 300"/>
              <a:gd name="T65" fmla="*/ 23 h 293"/>
              <a:gd name="T66" fmla="*/ 22 w 300"/>
              <a:gd name="T67" fmla="*/ 0 h 293"/>
              <a:gd name="T68" fmla="*/ 174 w 300"/>
              <a:gd name="T69" fmla="*/ 65 h 293"/>
              <a:gd name="T70" fmla="*/ 154 w 300"/>
              <a:gd name="T71" fmla="*/ 52 h 293"/>
              <a:gd name="T72" fmla="*/ 131 w 300"/>
              <a:gd name="T73" fmla="*/ 75 h 293"/>
              <a:gd name="T74" fmla="*/ 154 w 300"/>
              <a:gd name="T75" fmla="*/ 98 h 293"/>
              <a:gd name="T76" fmla="*/ 177 w 300"/>
              <a:gd name="T77" fmla="*/ 75 h 293"/>
              <a:gd name="T78" fmla="*/ 174 w 300"/>
              <a:gd name="T79" fmla="*/ 65 h 293"/>
              <a:gd name="T80" fmla="*/ 45 w 300"/>
              <a:gd name="T81" fmla="*/ 23 h 293"/>
              <a:gd name="T82" fmla="*/ 177 w 300"/>
              <a:gd name="T83" fmla="*/ 23 h 293"/>
              <a:gd name="T84" fmla="*/ 289 w 300"/>
              <a:gd name="T85" fmla="*/ 0 h 293"/>
              <a:gd name="T86" fmla="*/ 177 w 300"/>
              <a:gd name="T87" fmla="*/ 6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0" h="293">
                <a:moveTo>
                  <a:pt x="216" y="94"/>
                </a:moveTo>
                <a:cubicBezTo>
                  <a:pt x="275" y="94"/>
                  <a:pt x="275" y="94"/>
                  <a:pt x="275" y="94"/>
                </a:cubicBezTo>
                <a:cubicBezTo>
                  <a:pt x="286" y="94"/>
                  <a:pt x="296" y="103"/>
                  <a:pt x="296" y="115"/>
                </a:cubicBezTo>
                <a:cubicBezTo>
                  <a:pt x="296" y="115"/>
                  <a:pt x="296" y="115"/>
                  <a:pt x="296" y="115"/>
                </a:cubicBezTo>
                <a:cubicBezTo>
                  <a:pt x="296" y="126"/>
                  <a:pt x="286" y="135"/>
                  <a:pt x="275" y="135"/>
                </a:cubicBezTo>
                <a:cubicBezTo>
                  <a:pt x="23" y="135"/>
                  <a:pt x="23" y="135"/>
                  <a:pt x="23" y="135"/>
                </a:cubicBezTo>
                <a:cubicBezTo>
                  <a:pt x="12" y="135"/>
                  <a:pt x="2" y="126"/>
                  <a:pt x="2" y="115"/>
                </a:cubicBezTo>
                <a:cubicBezTo>
                  <a:pt x="2" y="115"/>
                  <a:pt x="2" y="115"/>
                  <a:pt x="2" y="115"/>
                </a:cubicBezTo>
                <a:cubicBezTo>
                  <a:pt x="2" y="103"/>
                  <a:pt x="12" y="94"/>
                  <a:pt x="23" y="94"/>
                </a:cubicBezTo>
                <a:cubicBezTo>
                  <a:pt x="94" y="94"/>
                  <a:pt x="94" y="94"/>
                  <a:pt x="94" y="94"/>
                </a:cubicBezTo>
                <a:moveTo>
                  <a:pt x="300" y="272"/>
                </a:moveTo>
                <a:cubicBezTo>
                  <a:pt x="300" y="272"/>
                  <a:pt x="300" y="272"/>
                  <a:pt x="300" y="272"/>
                </a:cubicBezTo>
                <a:cubicBezTo>
                  <a:pt x="300" y="260"/>
                  <a:pt x="290" y="251"/>
                  <a:pt x="279" y="251"/>
                </a:cubicBezTo>
                <a:cubicBezTo>
                  <a:pt x="27" y="251"/>
                  <a:pt x="27" y="251"/>
                  <a:pt x="27" y="251"/>
                </a:cubicBezTo>
                <a:cubicBezTo>
                  <a:pt x="16" y="251"/>
                  <a:pt x="6" y="260"/>
                  <a:pt x="6" y="272"/>
                </a:cubicBezTo>
                <a:cubicBezTo>
                  <a:pt x="6" y="272"/>
                  <a:pt x="6" y="272"/>
                  <a:pt x="6" y="272"/>
                </a:cubicBezTo>
                <a:cubicBezTo>
                  <a:pt x="6" y="283"/>
                  <a:pt x="16" y="293"/>
                  <a:pt x="27" y="293"/>
                </a:cubicBezTo>
                <a:cubicBezTo>
                  <a:pt x="279" y="293"/>
                  <a:pt x="279" y="293"/>
                  <a:pt x="279" y="293"/>
                </a:cubicBezTo>
                <a:cubicBezTo>
                  <a:pt x="290" y="293"/>
                  <a:pt x="300" y="283"/>
                  <a:pt x="300" y="272"/>
                </a:cubicBezTo>
                <a:close/>
                <a:moveTo>
                  <a:pt x="26" y="135"/>
                </a:moveTo>
                <a:cubicBezTo>
                  <a:pt x="26" y="251"/>
                  <a:pt x="26" y="251"/>
                  <a:pt x="26" y="251"/>
                </a:cubicBezTo>
                <a:moveTo>
                  <a:pt x="278" y="135"/>
                </a:moveTo>
                <a:cubicBezTo>
                  <a:pt x="278" y="134"/>
                  <a:pt x="278" y="251"/>
                  <a:pt x="278" y="251"/>
                </a:cubicBezTo>
                <a:moveTo>
                  <a:pt x="189" y="251"/>
                </a:moveTo>
                <a:cubicBezTo>
                  <a:pt x="117" y="135"/>
                  <a:pt x="117" y="135"/>
                  <a:pt x="117" y="135"/>
                </a:cubicBezTo>
                <a:cubicBezTo>
                  <a:pt x="45" y="251"/>
                  <a:pt x="45" y="251"/>
                  <a:pt x="45" y="251"/>
                </a:cubicBezTo>
                <a:moveTo>
                  <a:pt x="261" y="251"/>
                </a:moveTo>
                <a:cubicBezTo>
                  <a:pt x="189" y="135"/>
                  <a:pt x="189" y="135"/>
                  <a:pt x="189" y="135"/>
                </a:cubicBezTo>
                <a:cubicBezTo>
                  <a:pt x="117" y="251"/>
                  <a:pt x="117" y="251"/>
                  <a:pt x="117" y="251"/>
                </a:cubicBezTo>
                <a:moveTo>
                  <a:pt x="22" y="0"/>
                </a:moveTo>
                <a:cubicBezTo>
                  <a:pt x="10" y="0"/>
                  <a:pt x="0" y="10"/>
                  <a:pt x="0" y="23"/>
                </a:cubicBezTo>
                <a:cubicBezTo>
                  <a:pt x="0" y="35"/>
                  <a:pt x="10" y="45"/>
                  <a:pt x="22" y="45"/>
                </a:cubicBezTo>
                <a:cubicBezTo>
                  <a:pt x="35" y="45"/>
                  <a:pt x="45" y="35"/>
                  <a:pt x="45" y="23"/>
                </a:cubicBezTo>
                <a:cubicBezTo>
                  <a:pt x="45" y="10"/>
                  <a:pt x="35" y="0"/>
                  <a:pt x="22" y="0"/>
                </a:cubicBezTo>
                <a:close/>
                <a:moveTo>
                  <a:pt x="174" y="65"/>
                </a:moveTo>
                <a:cubicBezTo>
                  <a:pt x="171" y="57"/>
                  <a:pt x="163" y="52"/>
                  <a:pt x="154" y="52"/>
                </a:cubicBezTo>
                <a:cubicBezTo>
                  <a:pt x="141" y="52"/>
                  <a:pt x="131" y="62"/>
                  <a:pt x="131" y="75"/>
                </a:cubicBezTo>
                <a:cubicBezTo>
                  <a:pt x="131" y="87"/>
                  <a:pt x="141" y="98"/>
                  <a:pt x="154" y="98"/>
                </a:cubicBezTo>
                <a:cubicBezTo>
                  <a:pt x="167" y="98"/>
                  <a:pt x="177" y="87"/>
                  <a:pt x="177" y="75"/>
                </a:cubicBezTo>
                <a:cubicBezTo>
                  <a:pt x="177" y="71"/>
                  <a:pt x="176" y="68"/>
                  <a:pt x="174" y="65"/>
                </a:cubicBezTo>
                <a:close/>
                <a:moveTo>
                  <a:pt x="45" y="23"/>
                </a:moveTo>
                <a:cubicBezTo>
                  <a:pt x="177" y="23"/>
                  <a:pt x="177" y="23"/>
                  <a:pt x="177" y="23"/>
                </a:cubicBezTo>
                <a:moveTo>
                  <a:pt x="289" y="0"/>
                </a:moveTo>
                <a:cubicBezTo>
                  <a:pt x="177" y="61"/>
                  <a:pt x="177" y="61"/>
                  <a:pt x="177" y="61"/>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pizza" title="Icon of a slice of pizza">
            <a:extLst>
              <a:ext uri="{FF2B5EF4-FFF2-40B4-BE49-F238E27FC236}">
                <a16:creationId xmlns:a16="http://schemas.microsoft.com/office/drawing/2014/main" id="{BCD0578A-B070-4B38-9CAE-B9BB07ADD336}"/>
              </a:ext>
            </a:extLst>
          </p:cNvPr>
          <p:cNvSpPr>
            <a:spLocks noChangeAspect="1" noEditPoints="1"/>
          </p:cNvSpPr>
          <p:nvPr/>
        </p:nvSpPr>
        <p:spPr bwMode="auto">
          <a:xfrm>
            <a:off x="10406829" y="5722704"/>
            <a:ext cx="272770" cy="365760"/>
          </a:xfrm>
          <a:custGeom>
            <a:avLst/>
            <a:gdLst>
              <a:gd name="T0" fmla="*/ 150 w 255"/>
              <a:gd name="T1" fmla="*/ 33 h 345"/>
              <a:gd name="T2" fmla="*/ 238 w 255"/>
              <a:gd name="T3" fmla="*/ 102 h 345"/>
              <a:gd name="T4" fmla="*/ 250 w 255"/>
              <a:gd name="T5" fmla="*/ 136 h 345"/>
              <a:gd name="T6" fmla="*/ 250 w 255"/>
              <a:gd name="T7" fmla="*/ 136 h 345"/>
              <a:gd name="T8" fmla="*/ 219 w 255"/>
              <a:gd name="T9" fmla="*/ 147 h 345"/>
              <a:gd name="T10" fmla="*/ 138 w 255"/>
              <a:gd name="T11" fmla="*/ 78 h 345"/>
              <a:gd name="T12" fmla="*/ 16 w 255"/>
              <a:gd name="T13" fmla="*/ 43 h 345"/>
              <a:gd name="T14" fmla="*/ 6 w 255"/>
              <a:gd name="T15" fmla="*/ 12 h 345"/>
              <a:gd name="T16" fmla="*/ 6 w 255"/>
              <a:gd name="T17" fmla="*/ 12 h 345"/>
              <a:gd name="T18" fmla="*/ 40 w 255"/>
              <a:gd name="T19" fmla="*/ 1 h 345"/>
              <a:gd name="T20" fmla="*/ 148 w 255"/>
              <a:gd name="T21" fmla="*/ 31 h 345"/>
              <a:gd name="T22" fmla="*/ 150 w 255"/>
              <a:gd name="T23" fmla="*/ 33 h 345"/>
              <a:gd name="T24" fmla="*/ 70 w 255"/>
              <a:gd name="T25" fmla="*/ 80 h 345"/>
              <a:gd name="T26" fmla="*/ 49 w 255"/>
              <a:gd name="T27" fmla="*/ 101 h 345"/>
              <a:gd name="T28" fmla="*/ 70 w 255"/>
              <a:gd name="T29" fmla="*/ 123 h 345"/>
              <a:gd name="T30" fmla="*/ 91 w 255"/>
              <a:gd name="T31" fmla="*/ 101 h 345"/>
              <a:gd name="T32" fmla="*/ 70 w 255"/>
              <a:gd name="T33" fmla="*/ 80 h 345"/>
              <a:gd name="T34" fmla="*/ 116 w 255"/>
              <a:gd name="T35" fmla="*/ 149 h 345"/>
              <a:gd name="T36" fmla="*/ 95 w 255"/>
              <a:gd name="T37" fmla="*/ 170 h 345"/>
              <a:gd name="T38" fmla="*/ 116 w 255"/>
              <a:gd name="T39" fmla="*/ 191 h 345"/>
              <a:gd name="T40" fmla="*/ 137 w 255"/>
              <a:gd name="T41" fmla="*/ 170 h 345"/>
              <a:gd name="T42" fmla="*/ 116 w 255"/>
              <a:gd name="T43" fmla="*/ 149 h 345"/>
              <a:gd name="T44" fmla="*/ 66 w 255"/>
              <a:gd name="T45" fmla="*/ 215 h 345"/>
              <a:gd name="T46" fmla="*/ 45 w 255"/>
              <a:gd name="T47" fmla="*/ 236 h 345"/>
              <a:gd name="T48" fmla="*/ 66 w 255"/>
              <a:gd name="T49" fmla="*/ 258 h 345"/>
              <a:gd name="T50" fmla="*/ 88 w 255"/>
              <a:gd name="T51" fmla="*/ 236 h 345"/>
              <a:gd name="T52" fmla="*/ 66 w 255"/>
              <a:gd name="T53" fmla="*/ 215 h 345"/>
              <a:gd name="T54" fmla="*/ 15 w 255"/>
              <a:gd name="T55" fmla="*/ 44 h 345"/>
              <a:gd name="T56" fmla="*/ 15 w 255"/>
              <a:gd name="T57" fmla="*/ 322 h 345"/>
              <a:gd name="T58" fmla="*/ 15 w 255"/>
              <a:gd name="T59" fmla="*/ 324 h 345"/>
              <a:gd name="T60" fmla="*/ 15 w 255"/>
              <a:gd name="T61" fmla="*/ 324 h 345"/>
              <a:gd name="T62" fmla="*/ 15 w 255"/>
              <a:gd name="T63" fmla="*/ 329 h 345"/>
              <a:gd name="T64" fmla="*/ 31 w 255"/>
              <a:gd name="T65" fmla="*/ 345 h 345"/>
              <a:gd name="T66" fmla="*/ 31 w 255"/>
              <a:gd name="T67" fmla="*/ 345 h 345"/>
              <a:gd name="T68" fmla="*/ 47 w 255"/>
              <a:gd name="T69" fmla="*/ 329 h 345"/>
              <a:gd name="T70" fmla="*/ 47 w 255"/>
              <a:gd name="T71" fmla="*/ 324 h 345"/>
              <a:gd name="T72" fmla="*/ 47 w 255"/>
              <a:gd name="T73" fmla="*/ 324 h 345"/>
              <a:gd name="T74" fmla="*/ 174 w 255"/>
              <a:gd name="T75" fmla="*/ 195 h 345"/>
              <a:gd name="T76" fmla="*/ 174 w 255"/>
              <a:gd name="T77" fmla="*/ 195 h 345"/>
              <a:gd name="T78" fmla="*/ 174 w 255"/>
              <a:gd name="T79" fmla="*/ 216 h 345"/>
              <a:gd name="T80" fmla="*/ 188 w 255"/>
              <a:gd name="T81" fmla="*/ 229 h 345"/>
              <a:gd name="T82" fmla="*/ 188 w 255"/>
              <a:gd name="T83" fmla="*/ 229 h 345"/>
              <a:gd name="T84" fmla="*/ 201 w 255"/>
              <a:gd name="T85" fmla="*/ 216 h 345"/>
              <a:gd name="T86" fmla="*/ 201 w 255"/>
              <a:gd name="T87" fmla="*/ 168 h 345"/>
              <a:gd name="T88" fmla="*/ 201 w 255"/>
              <a:gd name="T89" fmla="*/ 164 h 345"/>
              <a:gd name="T90" fmla="*/ 201 w 255"/>
              <a:gd name="T91" fmla="*/ 176 h 345"/>
              <a:gd name="T92" fmla="*/ 214 w 255"/>
              <a:gd name="T93" fmla="*/ 189 h 345"/>
              <a:gd name="T94" fmla="*/ 214 w 255"/>
              <a:gd name="T95" fmla="*/ 189 h 345"/>
              <a:gd name="T96" fmla="*/ 226 w 255"/>
              <a:gd name="T97" fmla="*/ 176 h 345"/>
              <a:gd name="T98" fmla="*/ 226 w 255"/>
              <a:gd name="T99" fmla="*/ 1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45">
                <a:moveTo>
                  <a:pt x="150" y="33"/>
                </a:moveTo>
                <a:cubicBezTo>
                  <a:pt x="215" y="68"/>
                  <a:pt x="238" y="102"/>
                  <a:pt x="238" y="102"/>
                </a:cubicBezTo>
                <a:cubicBezTo>
                  <a:pt x="249" y="116"/>
                  <a:pt x="255" y="124"/>
                  <a:pt x="250" y="136"/>
                </a:cubicBezTo>
                <a:cubicBezTo>
                  <a:pt x="250" y="136"/>
                  <a:pt x="250" y="136"/>
                  <a:pt x="250" y="136"/>
                </a:cubicBezTo>
                <a:cubicBezTo>
                  <a:pt x="244" y="147"/>
                  <a:pt x="228" y="156"/>
                  <a:pt x="219" y="147"/>
                </a:cubicBezTo>
                <a:cubicBezTo>
                  <a:pt x="204" y="136"/>
                  <a:pt x="183" y="104"/>
                  <a:pt x="138" y="78"/>
                </a:cubicBezTo>
                <a:cubicBezTo>
                  <a:pt x="90" y="50"/>
                  <a:pt x="26" y="46"/>
                  <a:pt x="16" y="43"/>
                </a:cubicBezTo>
                <a:cubicBezTo>
                  <a:pt x="5" y="41"/>
                  <a:pt x="0" y="23"/>
                  <a:pt x="6" y="12"/>
                </a:cubicBezTo>
                <a:cubicBezTo>
                  <a:pt x="6" y="12"/>
                  <a:pt x="6" y="12"/>
                  <a:pt x="6" y="12"/>
                </a:cubicBezTo>
                <a:cubicBezTo>
                  <a:pt x="12" y="0"/>
                  <a:pt x="23" y="1"/>
                  <a:pt x="40" y="1"/>
                </a:cubicBezTo>
                <a:cubicBezTo>
                  <a:pt x="40" y="1"/>
                  <a:pt x="81" y="0"/>
                  <a:pt x="148" y="31"/>
                </a:cubicBezTo>
                <a:cubicBezTo>
                  <a:pt x="148" y="32"/>
                  <a:pt x="150" y="32"/>
                  <a:pt x="150" y="33"/>
                </a:cubicBezTo>
                <a:close/>
                <a:moveTo>
                  <a:pt x="70" y="80"/>
                </a:moveTo>
                <a:cubicBezTo>
                  <a:pt x="58" y="80"/>
                  <a:pt x="49" y="89"/>
                  <a:pt x="49" y="101"/>
                </a:cubicBezTo>
                <a:cubicBezTo>
                  <a:pt x="49" y="113"/>
                  <a:pt x="58" y="123"/>
                  <a:pt x="70" y="123"/>
                </a:cubicBezTo>
                <a:cubicBezTo>
                  <a:pt x="82" y="123"/>
                  <a:pt x="91" y="113"/>
                  <a:pt x="91" y="101"/>
                </a:cubicBezTo>
                <a:cubicBezTo>
                  <a:pt x="91" y="89"/>
                  <a:pt x="82" y="80"/>
                  <a:pt x="70" y="80"/>
                </a:cubicBezTo>
                <a:close/>
                <a:moveTo>
                  <a:pt x="116" y="149"/>
                </a:moveTo>
                <a:cubicBezTo>
                  <a:pt x="104" y="149"/>
                  <a:pt x="95" y="158"/>
                  <a:pt x="95" y="170"/>
                </a:cubicBezTo>
                <a:cubicBezTo>
                  <a:pt x="95" y="182"/>
                  <a:pt x="104" y="191"/>
                  <a:pt x="116" y="191"/>
                </a:cubicBezTo>
                <a:cubicBezTo>
                  <a:pt x="128" y="191"/>
                  <a:pt x="137" y="182"/>
                  <a:pt x="137" y="170"/>
                </a:cubicBezTo>
                <a:cubicBezTo>
                  <a:pt x="137" y="158"/>
                  <a:pt x="128" y="149"/>
                  <a:pt x="116" y="149"/>
                </a:cubicBezTo>
                <a:close/>
                <a:moveTo>
                  <a:pt x="66" y="215"/>
                </a:moveTo>
                <a:cubicBezTo>
                  <a:pt x="54" y="215"/>
                  <a:pt x="45" y="224"/>
                  <a:pt x="45" y="236"/>
                </a:cubicBezTo>
                <a:cubicBezTo>
                  <a:pt x="45" y="248"/>
                  <a:pt x="54" y="258"/>
                  <a:pt x="66" y="258"/>
                </a:cubicBezTo>
                <a:cubicBezTo>
                  <a:pt x="78" y="258"/>
                  <a:pt x="88" y="248"/>
                  <a:pt x="88" y="236"/>
                </a:cubicBezTo>
                <a:cubicBezTo>
                  <a:pt x="88" y="224"/>
                  <a:pt x="78" y="215"/>
                  <a:pt x="66" y="215"/>
                </a:cubicBezTo>
                <a:close/>
                <a:moveTo>
                  <a:pt x="15" y="44"/>
                </a:moveTo>
                <a:cubicBezTo>
                  <a:pt x="15" y="322"/>
                  <a:pt x="15" y="322"/>
                  <a:pt x="15" y="322"/>
                </a:cubicBezTo>
                <a:cubicBezTo>
                  <a:pt x="15" y="322"/>
                  <a:pt x="15" y="323"/>
                  <a:pt x="15" y="324"/>
                </a:cubicBezTo>
                <a:cubicBezTo>
                  <a:pt x="15" y="324"/>
                  <a:pt x="15" y="324"/>
                  <a:pt x="15" y="324"/>
                </a:cubicBezTo>
                <a:cubicBezTo>
                  <a:pt x="15" y="329"/>
                  <a:pt x="15" y="329"/>
                  <a:pt x="15" y="329"/>
                </a:cubicBezTo>
                <a:cubicBezTo>
                  <a:pt x="15" y="338"/>
                  <a:pt x="22" y="345"/>
                  <a:pt x="31" y="345"/>
                </a:cubicBezTo>
                <a:cubicBezTo>
                  <a:pt x="31" y="345"/>
                  <a:pt x="31" y="345"/>
                  <a:pt x="31" y="345"/>
                </a:cubicBezTo>
                <a:cubicBezTo>
                  <a:pt x="40" y="345"/>
                  <a:pt x="47" y="338"/>
                  <a:pt x="47" y="329"/>
                </a:cubicBezTo>
                <a:cubicBezTo>
                  <a:pt x="47" y="324"/>
                  <a:pt x="47" y="324"/>
                  <a:pt x="47" y="324"/>
                </a:cubicBezTo>
                <a:cubicBezTo>
                  <a:pt x="47" y="324"/>
                  <a:pt x="47" y="324"/>
                  <a:pt x="47" y="324"/>
                </a:cubicBezTo>
                <a:cubicBezTo>
                  <a:pt x="54" y="317"/>
                  <a:pt x="174" y="195"/>
                  <a:pt x="174" y="195"/>
                </a:cubicBezTo>
                <a:cubicBezTo>
                  <a:pt x="174" y="195"/>
                  <a:pt x="174" y="195"/>
                  <a:pt x="174" y="195"/>
                </a:cubicBezTo>
                <a:cubicBezTo>
                  <a:pt x="174" y="216"/>
                  <a:pt x="174" y="216"/>
                  <a:pt x="174" y="216"/>
                </a:cubicBezTo>
                <a:cubicBezTo>
                  <a:pt x="174" y="223"/>
                  <a:pt x="180" y="229"/>
                  <a:pt x="188" y="229"/>
                </a:cubicBezTo>
                <a:cubicBezTo>
                  <a:pt x="188" y="229"/>
                  <a:pt x="188" y="229"/>
                  <a:pt x="188" y="229"/>
                </a:cubicBezTo>
                <a:cubicBezTo>
                  <a:pt x="195" y="229"/>
                  <a:pt x="201" y="223"/>
                  <a:pt x="201" y="216"/>
                </a:cubicBezTo>
                <a:cubicBezTo>
                  <a:pt x="201" y="168"/>
                  <a:pt x="201" y="168"/>
                  <a:pt x="201" y="168"/>
                </a:cubicBezTo>
                <a:cubicBezTo>
                  <a:pt x="201" y="164"/>
                  <a:pt x="201" y="164"/>
                  <a:pt x="201" y="164"/>
                </a:cubicBezTo>
                <a:moveTo>
                  <a:pt x="201" y="176"/>
                </a:moveTo>
                <a:cubicBezTo>
                  <a:pt x="201" y="183"/>
                  <a:pt x="207" y="189"/>
                  <a:pt x="214" y="189"/>
                </a:cubicBezTo>
                <a:cubicBezTo>
                  <a:pt x="214" y="189"/>
                  <a:pt x="214" y="189"/>
                  <a:pt x="214" y="189"/>
                </a:cubicBezTo>
                <a:cubicBezTo>
                  <a:pt x="221" y="189"/>
                  <a:pt x="226" y="183"/>
                  <a:pt x="226" y="176"/>
                </a:cubicBezTo>
                <a:cubicBezTo>
                  <a:pt x="226" y="150"/>
                  <a:pt x="226" y="150"/>
                  <a:pt x="226" y="150"/>
                </a:cubicBezTo>
              </a:path>
            </a:pathLst>
          </a:custGeom>
          <a:noFill/>
          <a:ln w="15875"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ght" title="Icon of a lightbulb">
            <a:extLst>
              <a:ext uri="{FF2B5EF4-FFF2-40B4-BE49-F238E27FC236}">
                <a16:creationId xmlns:a16="http://schemas.microsoft.com/office/drawing/2014/main" id="{B5ED5972-FACC-4917-B4D7-3C2B8D51A3DF}"/>
              </a:ext>
            </a:extLst>
          </p:cNvPr>
          <p:cNvSpPr>
            <a:spLocks noChangeAspect="1" noEditPoints="1"/>
          </p:cNvSpPr>
          <p:nvPr/>
        </p:nvSpPr>
        <p:spPr bwMode="auto">
          <a:xfrm>
            <a:off x="11346358" y="5772668"/>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0969358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Technologies, Languages, Tools, Etc. </a:t>
            </a:r>
          </a:p>
        </p:txBody>
      </p:sp>
      <p:sp>
        <p:nvSpPr>
          <p:cNvPr id="5" name="Text Placeholder 4">
            <a:extLst>
              <a:ext uri="{FF2B5EF4-FFF2-40B4-BE49-F238E27FC236}">
                <a16:creationId xmlns:a16="http://schemas.microsoft.com/office/drawing/2014/main" id="{31DD0A9C-AA72-4B1A-8B0F-3C8771248C68}"/>
              </a:ext>
            </a:extLst>
          </p:cNvPr>
          <p:cNvSpPr>
            <a:spLocks noGrp="1"/>
          </p:cNvSpPr>
          <p:nvPr>
            <p:ph type="body" sz="quarter" idx="16"/>
          </p:nvPr>
        </p:nvSpPr>
        <p:spPr>
          <a:xfrm>
            <a:off x="584200" y="1844675"/>
            <a:ext cx="2532063" cy="307777"/>
          </a:xfrm>
        </p:spPr>
        <p:txBody>
          <a:bodyPr/>
          <a:lstStyle/>
          <a:p>
            <a:r>
              <a:rPr lang="en-US" dirty="0"/>
              <a:t>Data Preprocessing</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type="body" sz="quarter" idx="14"/>
          </p:nvPr>
        </p:nvSpPr>
        <p:spPr>
          <a:xfrm>
            <a:off x="584200" y="2689515"/>
            <a:ext cx="2532063" cy="3083921"/>
          </a:xfrm>
        </p:spPr>
        <p:txBody>
          <a:bodyPr/>
          <a:lstStyle/>
          <a:p>
            <a:r>
              <a:rPr lang="en-US" dirty="0"/>
              <a:t>Python</a:t>
            </a:r>
          </a:p>
          <a:p>
            <a:pPr lvl="1"/>
            <a:r>
              <a:rPr lang="en-US" dirty="0"/>
              <a:t>Pandas</a:t>
            </a:r>
          </a:p>
          <a:p>
            <a:pPr lvl="1"/>
            <a:r>
              <a:rPr lang="en-US" dirty="0" err="1"/>
              <a:t>Uszipcode</a:t>
            </a:r>
            <a:endParaRPr lang="en-US" dirty="0"/>
          </a:p>
          <a:p>
            <a:pPr lvl="1"/>
            <a:r>
              <a:rPr lang="en-US" dirty="0" err="1"/>
              <a:t>Geopy</a:t>
            </a:r>
            <a:endParaRPr lang="en-US" dirty="0"/>
          </a:p>
          <a:p>
            <a:pPr lvl="1"/>
            <a:r>
              <a:rPr lang="en-US" dirty="0" err="1"/>
              <a:t>Nominatim</a:t>
            </a:r>
            <a:r>
              <a:rPr lang="en-US" dirty="0"/>
              <a:t> API</a:t>
            </a:r>
          </a:p>
          <a:p>
            <a:pPr lvl="1"/>
            <a:r>
              <a:rPr lang="en-US" dirty="0" err="1"/>
              <a:t>Pathlib</a:t>
            </a:r>
            <a:r>
              <a:rPr lang="en-US" dirty="0"/>
              <a:t>/Path</a:t>
            </a:r>
          </a:p>
          <a:p>
            <a:r>
              <a:rPr lang="en-US" dirty="0" err="1"/>
              <a:t>Jupyter</a:t>
            </a:r>
            <a:r>
              <a:rPr lang="en-US" dirty="0"/>
              <a:t> Notebook</a:t>
            </a:r>
          </a:p>
          <a:p>
            <a:endParaRPr lang="en-US" dirty="0"/>
          </a:p>
          <a:p>
            <a:pPr marL="0" indent="0">
              <a:buNone/>
            </a:pPr>
            <a:endParaRPr lang="en-US" dirty="0"/>
          </a:p>
          <a:p>
            <a:endParaRPr lang="en-US" dirty="0"/>
          </a:p>
        </p:txBody>
      </p:sp>
      <p:sp>
        <p:nvSpPr>
          <p:cNvPr id="6" name="Text Placeholder 5">
            <a:extLst>
              <a:ext uri="{FF2B5EF4-FFF2-40B4-BE49-F238E27FC236}">
                <a16:creationId xmlns:a16="http://schemas.microsoft.com/office/drawing/2014/main" id="{648EF6E7-1C97-4818-88E0-6F19B725657C}"/>
              </a:ext>
            </a:extLst>
          </p:cNvPr>
          <p:cNvSpPr>
            <a:spLocks noGrp="1"/>
          </p:cNvSpPr>
          <p:nvPr>
            <p:ph type="body" sz="quarter" idx="17"/>
          </p:nvPr>
        </p:nvSpPr>
        <p:spPr/>
        <p:txBody>
          <a:bodyPr/>
          <a:lstStyle/>
          <a:p>
            <a:r>
              <a:rPr lang="en-US" dirty="0"/>
              <a:t>Database </a:t>
            </a:r>
          </a:p>
        </p:txBody>
      </p:sp>
      <p:sp>
        <p:nvSpPr>
          <p:cNvPr id="4" name="Text Placeholder 3">
            <a:extLst>
              <a:ext uri="{FF2B5EF4-FFF2-40B4-BE49-F238E27FC236}">
                <a16:creationId xmlns:a16="http://schemas.microsoft.com/office/drawing/2014/main" id="{D0E86854-1762-49A3-942D-12EB73AEC8E3}"/>
              </a:ext>
            </a:extLst>
          </p:cNvPr>
          <p:cNvSpPr>
            <a:spLocks noGrp="1"/>
          </p:cNvSpPr>
          <p:nvPr>
            <p:ph type="body" sz="quarter" idx="15"/>
          </p:nvPr>
        </p:nvSpPr>
        <p:spPr/>
        <p:txBody>
          <a:bodyPr/>
          <a:lstStyle/>
          <a:p>
            <a:r>
              <a:rPr lang="en-US" dirty="0"/>
              <a:t>SQL</a:t>
            </a:r>
          </a:p>
          <a:p>
            <a:r>
              <a:rPr lang="en-US" dirty="0"/>
              <a:t>PostgreSQL</a:t>
            </a:r>
          </a:p>
          <a:p>
            <a:r>
              <a:rPr lang="en-US" dirty="0"/>
              <a:t>Excel  </a:t>
            </a:r>
          </a:p>
          <a:p>
            <a:endParaRPr lang="en-US" dirty="0"/>
          </a:p>
          <a:p>
            <a:endParaRPr lang="en-US" dirty="0"/>
          </a:p>
          <a:p>
            <a:endParaRPr lang="en-US" dirty="0"/>
          </a:p>
        </p:txBody>
      </p:sp>
      <p:sp>
        <p:nvSpPr>
          <p:cNvPr id="7" name="Text Placeholder 6">
            <a:extLst>
              <a:ext uri="{FF2B5EF4-FFF2-40B4-BE49-F238E27FC236}">
                <a16:creationId xmlns:a16="http://schemas.microsoft.com/office/drawing/2014/main" id="{168CDC3D-FEF3-4FA5-80F9-FFFD68CD369A}"/>
              </a:ext>
            </a:extLst>
          </p:cNvPr>
          <p:cNvSpPr>
            <a:spLocks noGrp="1"/>
          </p:cNvSpPr>
          <p:nvPr>
            <p:ph type="body" sz="quarter" idx="18"/>
          </p:nvPr>
        </p:nvSpPr>
        <p:spPr>
          <a:xfrm>
            <a:off x="6244208" y="1844675"/>
            <a:ext cx="2532063" cy="307777"/>
          </a:xfrm>
        </p:spPr>
        <p:txBody>
          <a:bodyPr/>
          <a:lstStyle/>
          <a:p>
            <a:r>
              <a:rPr lang="en-US" dirty="0"/>
              <a:t>Machine Learning</a:t>
            </a:r>
          </a:p>
        </p:txBody>
      </p:sp>
      <p:sp>
        <p:nvSpPr>
          <p:cNvPr id="8" name="Text Placeholder 7">
            <a:extLst>
              <a:ext uri="{FF2B5EF4-FFF2-40B4-BE49-F238E27FC236}">
                <a16:creationId xmlns:a16="http://schemas.microsoft.com/office/drawing/2014/main" id="{11C9E54F-66D8-497F-8C0B-616E455F5E56}"/>
              </a:ext>
            </a:extLst>
          </p:cNvPr>
          <p:cNvSpPr>
            <a:spLocks noGrp="1"/>
          </p:cNvSpPr>
          <p:nvPr>
            <p:ph type="body" sz="quarter" idx="19"/>
          </p:nvPr>
        </p:nvSpPr>
        <p:spPr>
          <a:xfrm>
            <a:off x="6244208" y="2689515"/>
            <a:ext cx="2532063" cy="3379387"/>
          </a:xfrm>
        </p:spPr>
        <p:txBody>
          <a:bodyPr/>
          <a:lstStyle/>
          <a:p>
            <a:r>
              <a:rPr lang="en-US" dirty="0"/>
              <a:t>Python</a:t>
            </a:r>
          </a:p>
          <a:p>
            <a:pPr lvl="1"/>
            <a:r>
              <a:rPr lang="en-US" dirty="0"/>
              <a:t>pandas</a:t>
            </a:r>
          </a:p>
          <a:p>
            <a:pPr lvl="1"/>
            <a:r>
              <a:rPr lang="en-US" dirty="0" err="1"/>
              <a:t>numpy</a:t>
            </a:r>
            <a:endParaRPr lang="en-US" dirty="0"/>
          </a:p>
          <a:p>
            <a:pPr lvl="1"/>
            <a:r>
              <a:rPr lang="en-US" dirty="0"/>
              <a:t>matplotlib</a:t>
            </a:r>
          </a:p>
          <a:p>
            <a:pPr lvl="1"/>
            <a:r>
              <a:rPr lang="en-US" dirty="0"/>
              <a:t>sci-kit learn</a:t>
            </a:r>
          </a:p>
          <a:p>
            <a:pPr lvl="1"/>
            <a:r>
              <a:rPr lang="en-US" dirty="0"/>
              <a:t>Seaborn</a:t>
            </a:r>
          </a:p>
          <a:p>
            <a:pPr lvl="1"/>
            <a:r>
              <a:rPr lang="en-US" dirty="0" err="1"/>
              <a:t>tensorflow</a:t>
            </a:r>
            <a:endParaRPr lang="en-US" dirty="0"/>
          </a:p>
          <a:p>
            <a:r>
              <a:rPr lang="en-US" dirty="0" err="1"/>
              <a:t>Jupyter</a:t>
            </a:r>
            <a:r>
              <a:rPr lang="en-US" dirty="0"/>
              <a:t> Notebook</a:t>
            </a:r>
          </a:p>
          <a:p>
            <a:endParaRPr lang="en-US" dirty="0"/>
          </a:p>
          <a:p>
            <a:endParaRPr lang="en-US" dirty="0"/>
          </a:p>
          <a:p>
            <a:pPr marL="0" indent="0">
              <a:buNone/>
            </a:pPr>
            <a:endParaRPr lang="en-US" dirty="0"/>
          </a:p>
        </p:txBody>
      </p:sp>
      <p:sp>
        <p:nvSpPr>
          <p:cNvPr id="11" name="Text Placeholder 10">
            <a:extLst>
              <a:ext uri="{FF2B5EF4-FFF2-40B4-BE49-F238E27FC236}">
                <a16:creationId xmlns:a16="http://schemas.microsoft.com/office/drawing/2014/main" id="{3307346E-75CF-488B-B348-963C115E711F}"/>
              </a:ext>
            </a:extLst>
          </p:cNvPr>
          <p:cNvSpPr>
            <a:spLocks noGrp="1"/>
          </p:cNvSpPr>
          <p:nvPr>
            <p:ph type="body" sz="quarter" idx="20"/>
          </p:nvPr>
        </p:nvSpPr>
        <p:spPr>
          <a:xfrm>
            <a:off x="9073133" y="1844675"/>
            <a:ext cx="2533650" cy="307777"/>
          </a:xfrm>
        </p:spPr>
        <p:txBody>
          <a:bodyPr/>
          <a:lstStyle/>
          <a:p>
            <a:r>
              <a:rPr lang="en-US" dirty="0"/>
              <a:t>Dashboard</a:t>
            </a:r>
          </a:p>
        </p:txBody>
      </p:sp>
      <p:sp>
        <p:nvSpPr>
          <p:cNvPr id="12" name="Text Placeholder 11">
            <a:extLst>
              <a:ext uri="{FF2B5EF4-FFF2-40B4-BE49-F238E27FC236}">
                <a16:creationId xmlns:a16="http://schemas.microsoft.com/office/drawing/2014/main" id="{32C588B0-4F52-4371-9292-17207945B79F}"/>
              </a:ext>
            </a:extLst>
          </p:cNvPr>
          <p:cNvSpPr>
            <a:spLocks noGrp="1"/>
          </p:cNvSpPr>
          <p:nvPr>
            <p:ph type="body" sz="quarter" idx="21"/>
          </p:nvPr>
        </p:nvSpPr>
        <p:spPr>
          <a:xfrm>
            <a:off x="9073133" y="2682875"/>
            <a:ext cx="2532063" cy="1274195"/>
          </a:xfrm>
        </p:spPr>
        <p:txBody>
          <a:bodyPr/>
          <a:lstStyle/>
          <a:p>
            <a:r>
              <a:rPr lang="en-US" dirty="0"/>
              <a:t>Tableau </a:t>
            </a:r>
          </a:p>
          <a:p>
            <a:r>
              <a:rPr lang="en-US" dirty="0" err="1"/>
              <a:t>VizQL</a:t>
            </a:r>
            <a:endParaRPr lang="en-US" dirty="0"/>
          </a:p>
          <a:p>
            <a:r>
              <a:rPr lang="en-US" dirty="0" err="1"/>
              <a:t>Tkinter</a:t>
            </a:r>
            <a:r>
              <a:rPr lang="en-US" dirty="0"/>
              <a:t> (Python)</a:t>
            </a:r>
          </a:p>
          <a:p>
            <a:pPr marL="0" indent="0">
              <a:buNone/>
            </a:pPr>
            <a:endParaRPr lang="en-US" dirty="0"/>
          </a:p>
        </p:txBody>
      </p:sp>
    </p:spTree>
    <p:extLst>
      <p:ext uri="{BB962C8B-B14F-4D97-AF65-F5344CB8AC3E}">
        <p14:creationId xmlns:p14="http://schemas.microsoft.com/office/powerpoint/2010/main" val="18803336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707-D247-46F7-B467-1F3F26E61515}"/>
              </a:ext>
            </a:extLst>
          </p:cNvPr>
          <p:cNvSpPr>
            <a:spLocks noGrp="1"/>
          </p:cNvSpPr>
          <p:nvPr>
            <p:ph type="title"/>
          </p:nvPr>
        </p:nvSpPr>
        <p:spPr/>
        <p:txBody>
          <a:bodyPr/>
          <a:lstStyle/>
          <a:p>
            <a:r>
              <a:rPr lang="en-US" dirty="0"/>
              <a:t>Data Exploration </a:t>
            </a:r>
          </a:p>
        </p:txBody>
      </p:sp>
      <p:sp>
        <p:nvSpPr>
          <p:cNvPr id="3" name="Text Placeholder 2">
            <a:extLst>
              <a:ext uri="{FF2B5EF4-FFF2-40B4-BE49-F238E27FC236}">
                <a16:creationId xmlns:a16="http://schemas.microsoft.com/office/drawing/2014/main" id="{ADA8BF91-638D-4AE7-98D3-69B119CD36A8}"/>
              </a:ext>
            </a:extLst>
          </p:cNvPr>
          <p:cNvSpPr>
            <a:spLocks noGrp="1"/>
          </p:cNvSpPr>
          <p:nvPr>
            <p:ph sz="quarter" idx="10"/>
          </p:nvPr>
        </p:nvSpPr>
        <p:spPr>
          <a:xfrm>
            <a:off x="813773" y="1843875"/>
            <a:ext cx="11018838" cy="2585323"/>
          </a:xfrm>
        </p:spPr>
        <p:txBody>
          <a:bodyPr/>
          <a:lstStyle/>
          <a:p>
            <a:pPr marL="342900" indent="-342900">
              <a:buFont typeface="Arial" panose="020B0604020202020204" pitchFamily="34" charset="0"/>
              <a:buChar char="•"/>
            </a:pPr>
            <a:r>
              <a:rPr lang="en-US" sz="2400" dirty="0">
                <a:hlinkClick r:id="rId3"/>
              </a:rPr>
              <a:t>Zillow Housing Price Dataset</a:t>
            </a:r>
            <a:endParaRPr lang="en-US" sz="1600" dirty="0"/>
          </a:p>
          <a:p>
            <a:pPr marL="342900" indent="-342900">
              <a:buFont typeface="Arial" panose="020B0604020202020204" pitchFamily="34" charset="0"/>
              <a:buChar char="•"/>
            </a:pPr>
            <a:r>
              <a:rPr lang="en-US" sz="2400" dirty="0">
                <a:hlinkClick r:id="rId4"/>
              </a:rPr>
              <a:t>Consumer Price Dataset</a:t>
            </a:r>
            <a:endParaRPr lang="en-US" sz="800" dirty="0"/>
          </a:p>
          <a:p>
            <a:pPr marL="342900" indent="-342900">
              <a:buFont typeface="Arial" panose="020B0604020202020204" pitchFamily="34" charset="0"/>
              <a:buChar char="•"/>
            </a:pPr>
            <a:r>
              <a:rPr lang="en-US" sz="2400" dirty="0">
                <a:hlinkClick r:id="rId5"/>
              </a:rPr>
              <a:t>Gas Prices</a:t>
            </a:r>
            <a:endParaRPr lang="en-US" sz="2400" dirty="0"/>
          </a:p>
          <a:p>
            <a:pPr marL="342900" indent="-342900">
              <a:buFont typeface="Arial" panose="020B0604020202020204" pitchFamily="34" charset="0"/>
              <a:buChar char="•"/>
            </a:pPr>
            <a:r>
              <a:rPr lang="en-US" sz="2400" dirty="0">
                <a:hlinkClick r:id="rId6"/>
              </a:rPr>
              <a:t>Mortgage Payment Data </a:t>
            </a:r>
            <a:endParaRPr lang="en-US" sz="2400" dirty="0"/>
          </a:p>
          <a:p>
            <a:pPr marL="342900" indent="-342900">
              <a:buFont typeface="Arial" panose="020B0604020202020204" pitchFamily="34" charset="0"/>
              <a:buChar char="•"/>
            </a:pPr>
            <a:r>
              <a:rPr lang="en-US" sz="2400" dirty="0">
                <a:hlinkClick r:id="rId7"/>
              </a:rPr>
              <a:t>Unemployment Rates</a:t>
            </a:r>
            <a:endParaRPr lang="en-US" sz="2400" dirty="0"/>
          </a:p>
          <a:p>
            <a:pPr marL="342900" indent="-342900">
              <a:buFont typeface="Arial" panose="020B0604020202020204" pitchFamily="34" charset="0"/>
              <a:buChar char="•"/>
            </a:pPr>
            <a:r>
              <a:rPr lang="en-US" sz="2400" dirty="0">
                <a:hlinkClick r:id="rId8"/>
              </a:rPr>
              <a:t>Interest Rates</a:t>
            </a:r>
            <a:r>
              <a:rPr lang="en-US" sz="2400" dirty="0"/>
              <a:t> </a:t>
            </a:r>
          </a:p>
        </p:txBody>
      </p:sp>
    </p:spTree>
    <p:extLst>
      <p:ext uri="{BB962C8B-B14F-4D97-AF65-F5344CB8AC3E}">
        <p14:creationId xmlns:p14="http://schemas.microsoft.com/office/powerpoint/2010/main" val="23773900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11018838" cy="3163943"/>
          </a:xfrm>
        </p:spPr>
        <p:txBody>
          <a:bodyPr/>
          <a:lstStyle/>
          <a:p>
            <a:pPr marL="457200" indent="-457200">
              <a:buFont typeface="Arial" panose="020B0604020202020204" pitchFamily="34" charset="0"/>
              <a:buChar char="•"/>
            </a:pPr>
            <a:r>
              <a:rPr lang="en-US" dirty="0"/>
              <a:t>Pandas and Excel were used for data preprocessing </a:t>
            </a:r>
          </a:p>
          <a:p>
            <a:pPr marL="457200" indent="-457200">
              <a:buFont typeface="Arial" panose="020B0604020202020204" pitchFamily="34" charset="0"/>
              <a:buChar char="•"/>
            </a:pPr>
            <a:r>
              <a:rPr lang="en-US" dirty="0"/>
              <a:t>The preprocessing steps taken include: </a:t>
            </a:r>
          </a:p>
          <a:p>
            <a:pPr marL="914400" lvl="1" indent="-457200">
              <a:buFont typeface="Arial" panose="020B0604020202020204" pitchFamily="34" charset="0"/>
              <a:buChar char="•"/>
            </a:pPr>
            <a:r>
              <a:rPr lang="en-US" dirty="0"/>
              <a:t>Dropping Null Values</a:t>
            </a:r>
          </a:p>
          <a:p>
            <a:pPr marL="914400" lvl="1" indent="-457200">
              <a:buFont typeface="Arial" panose="020B0604020202020204" pitchFamily="34" charset="0"/>
              <a:buChar char="•"/>
            </a:pPr>
            <a:r>
              <a:rPr lang="en-US" dirty="0"/>
              <a:t>Limiting the date based on availability across various data sources </a:t>
            </a:r>
          </a:p>
          <a:p>
            <a:pPr marL="914400" lvl="1" indent="-457200">
              <a:buFont typeface="Arial" panose="020B0604020202020204" pitchFamily="34" charset="0"/>
              <a:buChar char="•"/>
            </a:pPr>
            <a:r>
              <a:rPr lang="en-US" dirty="0"/>
              <a:t>Transposed data</a:t>
            </a:r>
          </a:p>
          <a:p>
            <a:pPr marL="914400" lvl="1" indent="-457200">
              <a:buFont typeface="Arial" panose="020B0604020202020204" pitchFamily="34" charset="0"/>
              <a:buChar char="•"/>
            </a:pPr>
            <a:r>
              <a:rPr lang="en-US" dirty="0"/>
              <a:t>Set date as index, region id as column headers</a:t>
            </a:r>
          </a:p>
          <a:p>
            <a:pPr marL="914400" lvl="1" indent="-457200">
              <a:buFont typeface="Arial" panose="020B0604020202020204" pitchFamily="34" charset="0"/>
              <a:buChar char="•"/>
            </a:pPr>
            <a:r>
              <a:rPr lang="en-US" dirty="0"/>
              <a:t>Converted date to uniform date-time </a:t>
            </a:r>
          </a:p>
          <a:p>
            <a:pPr marL="914400" lvl="1" indent="-457200">
              <a:buFont typeface="Arial" panose="020B0604020202020204" pitchFamily="34" charset="0"/>
              <a:buChar char="•"/>
            </a:pPr>
            <a:r>
              <a:rPr lang="en-US" dirty="0"/>
              <a:t>Assigned zips and coordinates to locations</a:t>
            </a:r>
          </a:p>
        </p:txBody>
      </p:sp>
    </p:spTree>
    <p:extLst>
      <p:ext uri="{BB962C8B-B14F-4D97-AF65-F5344CB8AC3E}">
        <p14:creationId xmlns:p14="http://schemas.microsoft.com/office/powerpoint/2010/main" val="6533514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Data Transformation and Preprocessing </a:t>
            </a:r>
          </a:p>
        </p:txBody>
      </p:sp>
      <p:pic>
        <p:nvPicPr>
          <p:cNvPr id="10" name="Picture 9">
            <a:extLst>
              <a:ext uri="{FF2B5EF4-FFF2-40B4-BE49-F238E27FC236}">
                <a16:creationId xmlns:a16="http://schemas.microsoft.com/office/drawing/2014/main" id="{D6932D82-524C-493F-94B2-12C4BAAAE126}"/>
              </a:ext>
            </a:extLst>
          </p:cNvPr>
          <p:cNvPicPr>
            <a:picLocks noChangeAspect="1"/>
          </p:cNvPicPr>
          <p:nvPr/>
        </p:nvPicPr>
        <p:blipFill>
          <a:blip r:embed="rId3"/>
          <a:stretch>
            <a:fillRect/>
          </a:stretch>
        </p:blipFill>
        <p:spPr>
          <a:xfrm>
            <a:off x="585217" y="294681"/>
            <a:ext cx="10915222" cy="6268638"/>
          </a:xfrm>
          <a:prstGeom prst="rect">
            <a:avLst/>
          </a:prstGeom>
        </p:spPr>
      </p:pic>
    </p:spTree>
    <p:extLst>
      <p:ext uri="{BB962C8B-B14F-4D97-AF65-F5344CB8AC3E}">
        <p14:creationId xmlns:p14="http://schemas.microsoft.com/office/powerpoint/2010/main" val="49592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A6B33-FEB0-4338-BED6-B57B84E27EA9}"/>
              </a:ext>
            </a:extLst>
          </p:cNvPr>
          <p:cNvSpPr>
            <a:spLocks noGrp="1"/>
          </p:cNvSpPr>
          <p:nvPr>
            <p:ph type="title"/>
          </p:nvPr>
        </p:nvSpPr>
        <p:spPr/>
        <p:txBody>
          <a:bodyPr/>
          <a:lstStyle/>
          <a:p>
            <a:r>
              <a:rPr lang="en-US" dirty="0"/>
              <a:t>Machine Learning Models</a:t>
            </a:r>
          </a:p>
        </p:txBody>
      </p:sp>
      <p:sp>
        <p:nvSpPr>
          <p:cNvPr id="3" name="Content Placeholder 2">
            <a:extLst>
              <a:ext uri="{FF2B5EF4-FFF2-40B4-BE49-F238E27FC236}">
                <a16:creationId xmlns:a16="http://schemas.microsoft.com/office/drawing/2014/main" id="{F97A8565-14EB-4FAA-B970-9C69C8D00444}"/>
              </a:ext>
            </a:extLst>
          </p:cNvPr>
          <p:cNvSpPr>
            <a:spLocks noGrp="1"/>
          </p:cNvSpPr>
          <p:nvPr>
            <p:ph sz="quarter" idx="10"/>
          </p:nvPr>
        </p:nvSpPr>
        <p:spPr>
          <a:xfrm>
            <a:off x="584200" y="1844675"/>
            <a:ext cx="6496394" cy="1698927"/>
          </a:xfrm>
        </p:spPr>
        <p:txBody>
          <a:bodyPr wrap="none"/>
          <a:lstStyle/>
          <a:p>
            <a:r>
              <a:rPr lang="en-US" sz="2400" dirty="0"/>
              <a:t>Tested three machine learning (ML) models: </a:t>
            </a:r>
          </a:p>
          <a:p>
            <a:pPr marL="457200" indent="-457200">
              <a:buFont typeface="Arial" panose="020B0604020202020204" pitchFamily="34" charset="0"/>
              <a:buChar char="•"/>
            </a:pPr>
            <a:r>
              <a:rPr lang="en-US" sz="2400" dirty="0"/>
              <a:t>Multiple Linear Regression (model of choice)</a:t>
            </a:r>
          </a:p>
          <a:p>
            <a:pPr marL="457200" indent="-457200">
              <a:buFont typeface="Arial" panose="020B0604020202020204" pitchFamily="34" charset="0"/>
              <a:buChar char="•"/>
            </a:pPr>
            <a:r>
              <a:rPr lang="en-US" sz="2400" dirty="0"/>
              <a:t>Random Forest Regressor</a:t>
            </a:r>
          </a:p>
          <a:p>
            <a:pPr marL="457200" indent="-457200">
              <a:buFont typeface="Arial" panose="020B0604020202020204" pitchFamily="34" charset="0"/>
              <a:buChar char="•"/>
            </a:pPr>
            <a:r>
              <a:rPr lang="en-US" sz="2400" dirty="0"/>
              <a:t>Neural Network Model</a:t>
            </a:r>
          </a:p>
        </p:txBody>
      </p:sp>
      <p:sp>
        <p:nvSpPr>
          <p:cNvPr id="5" name="Content Placeholder 2">
            <a:extLst>
              <a:ext uri="{FF2B5EF4-FFF2-40B4-BE49-F238E27FC236}">
                <a16:creationId xmlns:a16="http://schemas.microsoft.com/office/drawing/2014/main" id="{EBD964C5-02AE-7944-9D2F-537C9DF96C55}"/>
              </a:ext>
            </a:extLst>
          </p:cNvPr>
          <p:cNvSpPr txBox="1">
            <a:spLocks/>
          </p:cNvSpPr>
          <p:nvPr/>
        </p:nvSpPr>
        <p:spPr>
          <a:xfrm>
            <a:off x="7442200" y="3528995"/>
            <a:ext cx="3617722" cy="3028521"/>
          </a:xfrm>
          <a:prstGeom prst="rect">
            <a:avLst/>
          </a:prstGeom>
        </p:spPr>
        <p:txBody>
          <a:bodyPr vert="horz" wrap="non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400" dirty="0"/>
              <a:t>Dependent variable</a:t>
            </a:r>
          </a:p>
          <a:p>
            <a:pPr marL="914400" lvl="1" indent="-457200">
              <a:buFont typeface="Courier New" panose="02070309020205020404" pitchFamily="49" charset="0"/>
              <a:buChar char="o"/>
            </a:pPr>
            <a:r>
              <a:rPr lang="en-US" dirty="0"/>
              <a:t>Housing Prices</a:t>
            </a:r>
          </a:p>
          <a:p>
            <a:pPr marL="457200" indent="-457200">
              <a:buFont typeface="Arial" panose="020B0604020202020204" pitchFamily="34" charset="0"/>
              <a:buChar char="•"/>
            </a:pPr>
            <a:r>
              <a:rPr lang="en-US" sz="2400" dirty="0"/>
              <a:t>Independent variables </a:t>
            </a:r>
          </a:p>
          <a:p>
            <a:pPr marL="914400" lvl="1" indent="-457200">
              <a:buFont typeface="Courier New" panose="02070309020205020404" pitchFamily="49" charset="0"/>
              <a:buChar char="o"/>
            </a:pPr>
            <a:r>
              <a:rPr lang="en-US" dirty="0"/>
              <a:t>Gas Prices</a:t>
            </a:r>
          </a:p>
          <a:p>
            <a:pPr marL="914400" lvl="1" indent="-457200">
              <a:buFont typeface="Courier New" panose="02070309020205020404" pitchFamily="49" charset="0"/>
              <a:buChar char="o"/>
            </a:pPr>
            <a:r>
              <a:rPr lang="en-US" dirty="0"/>
              <a:t>Unemployment Rate</a:t>
            </a:r>
          </a:p>
          <a:p>
            <a:pPr marL="914400" lvl="1" indent="-457200">
              <a:buFont typeface="Courier New" panose="02070309020205020404" pitchFamily="49" charset="0"/>
              <a:buChar char="o"/>
            </a:pPr>
            <a:r>
              <a:rPr lang="en-US" dirty="0"/>
              <a:t>Average Mortgage Rate</a:t>
            </a:r>
          </a:p>
          <a:p>
            <a:pPr marL="914400" lvl="1" indent="-457200">
              <a:buFont typeface="Courier New" panose="02070309020205020404" pitchFamily="49" charset="0"/>
              <a:buChar char="o"/>
            </a:pPr>
            <a:r>
              <a:rPr lang="en-US" dirty="0"/>
              <a:t>Interest Rate</a:t>
            </a:r>
          </a:p>
          <a:p>
            <a:pPr marL="914400" lvl="1" indent="-457200">
              <a:buFont typeface="Courier New" panose="02070309020205020404" pitchFamily="49" charset="0"/>
              <a:buChar char="o"/>
            </a:pPr>
            <a:r>
              <a:rPr lang="en-US" dirty="0"/>
              <a:t>CPI (Inflation Indicator)</a:t>
            </a:r>
          </a:p>
        </p:txBody>
      </p:sp>
      <p:pic>
        <p:nvPicPr>
          <p:cNvPr id="4" name="Picture 3">
            <a:extLst>
              <a:ext uri="{FF2B5EF4-FFF2-40B4-BE49-F238E27FC236}">
                <a16:creationId xmlns:a16="http://schemas.microsoft.com/office/drawing/2014/main" id="{98E31AB5-B8CF-174C-A359-9E50A839EBAD}"/>
              </a:ext>
            </a:extLst>
          </p:cNvPr>
          <p:cNvPicPr>
            <a:picLocks noChangeAspect="1"/>
          </p:cNvPicPr>
          <p:nvPr/>
        </p:nvPicPr>
        <p:blipFill>
          <a:blip r:embed="rId3"/>
          <a:stretch>
            <a:fillRect/>
          </a:stretch>
        </p:blipFill>
        <p:spPr>
          <a:xfrm>
            <a:off x="1261441" y="3543602"/>
            <a:ext cx="5280774" cy="2598781"/>
          </a:xfrm>
          <a:prstGeom prst="rect">
            <a:avLst/>
          </a:prstGeom>
        </p:spPr>
      </p:pic>
    </p:spTree>
    <p:extLst>
      <p:ext uri="{BB962C8B-B14F-4D97-AF65-F5344CB8AC3E}">
        <p14:creationId xmlns:p14="http://schemas.microsoft.com/office/powerpoint/2010/main" val="20861834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8E97D-C804-AC4E-B75B-B49339A36CCD}"/>
              </a:ext>
            </a:extLst>
          </p:cNvPr>
          <p:cNvSpPr>
            <a:spLocks noGrp="1"/>
          </p:cNvSpPr>
          <p:nvPr>
            <p:ph type="title"/>
          </p:nvPr>
        </p:nvSpPr>
        <p:spPr/>
        <p:txBody>
          <a:bodyPr/>
          <a:lstStyle/>
          <a:p>
            <a:r>
              <a:rPr lang="en-US" dirty="0"/>
              <a:t>ML: Data Preprocessing</a:t>
            </a:r>
          </a:p>
        </p:txBody>
      </p:sp>
      <p:sp>
        <p:nvSpPr>
          <p:cNvPr id="3" name="Content Placeholder 2">
            <a:extLst>
              <a:ext uri="{FF2B5EF4-FFF2-40B4-BE49-F238E27FC236}">
                <a16:creationId xmlns:a16="http://schemas.microsoft.com/office/drawing/2014/main" id="{AD5D6E98-9116-884C-BBD9-F18375997775}"/>
              </a:ext>
            </a:extLst>
          </p:cNvPr>
          <p:cNvSpPr>
            <a:spLocks noGrp="1"/>
          </p:cNvSpPr>
          <p:nvPr>
            <p:ph sz="quarter" idx="10"/>
          </p:nvPr>
        </p:nvSpPr>
        <p:spPr>
          <a:xfrm>
            <a:off x="584200" y="1844675"/>
            <a:ext cx="11018838" cy="3016210"/>
          </a:xfrm>
        </p:spPr>
        <p:txBody>
          <a:bodyPr/>
          <a:lstStyle/>
          <a:p>
            <a:pPr marL="457200" indent="-457200">
              <a:buFont typeface="Arial" panose="020B0604020202020204" pitchFamily="34" charset="0"/>
              <a:buChar char="•"/>
            </a:pPr>
            <a:r>
              <a:rPr lang="en-US" dirty="0"/>
              <a:t>Import dependencies</a:t>
            </a:r>
          </a:p>
          <a:p>
            <a:pPr marL="457200" indent="-457200">
              <a:buFont typeface="Arial" panose="020B0604020202020204" pitchFamily="34" charset="0"/>
              <a:buChar char="•"/>
            </a:pPr>
            <a:r>
              <a:rPr lang="en-US" dirty="0"/>
              <a:t>Import dataset</a:t>
            </a:r>
          </a:p>
          <a:p>
            <a:pPr marL="457200" indent="-457200">
              <a:buFont typeface="Arial" panose="020B0604020202020204" pitchFamily="34" charset="0"/>
              <a:buChar char="•"/>
            </a:pPr>
            <a:r>
              <a:rPr lang="en-US" dirty="0"/>
              <a:t>Check for any missing values</a:t>
            </a:r>
          </a:p>
          <a:p>
            <a:pPr marL="457200" indent="-457200">
              <a:buFont typeface="Arial" panose="020B0604020202020204" pitchFamily="34" charset="0"/>
              <a:buChar char="•"/>
            </a:pPr>
            <a:r>
              <a:rPr lang="en-US" dirty="0"/>
              <a:t>No encoding needed</a:t>
            </a:r>
          </a:p>
          <a:p>
            <a:pPr marL="457200" indent="-457200">
              <a:buFont typeface="Arial" panose="020B0604020202020204" pitchFamily="34" charset="0"/>
              <a:buChar char="•"/>
            </a:pPr>
            <a:r>
              <a:rPr lang="en-US" dirty="0"/>
              <a:t>Split the data into testing and training sets</a:t>
            </a:r>
          </a:p>
          <a:p>
            <a:pPr marL="457200" indent="-457200">
              <a:buFont typeface="Arial" panose="020B0604020202020204" pitchFamily="34" charset="0"/>
              <a:buChar char="•"/>
            </a:pPr>
            <a:r>
              <a:rPr lang="en-US" dirty="0"/>
              <a:t>Feature Scaling</a:t>
            </a:r>
          </a:p>
        </p:txBody>
      </p:sp>
      <p:pic>
        <p:nvPicPr>
          <p:cNvPr id="1026" name="Picture 2" descr="data preprocessing">
            <a:extLst>
              <a:ext uri="{FF2B5EF4-FFF2-40B4-BE49-F238E27FC236}">
                <a16:creationId xmlns:a16="http://schemas.microsoft.com/office/drawing/2014/main" id="{5F2AD142-9AFB-5544-9992-8A329990C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7996" y="5063187"/>
            <a:ext cx="4831246" cy="133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81983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Microsoft_brand_template_blue</Template>
  <TotalTime>2541</TotalTime>
  <Words>4399</Words>
  <Application>Microsoft Office PowerPoint</Application>
  <PresentationFormat>Widescreen</PresentationFormat>
  <Paragraphs>490</Paragraphs>
  <Slides>34</Slides>
  <Notes>24</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Courier New</vt:lpstr>
      <vt:lpstr>Monaco</vt:lpstr>
      <vt:lpstr>Segoe UI</vt:lpstr>
      <vt:lpstr>Segoe UI Semibold</vt:lpstr>
      <vt:lpstr>Wingdings</vt:lpstr>
      <vt:lpstr>White Template</vt:lpstr>
      <vt:lpstr>US Housing Prices Machine Learning Model</vt:lpstr>
      <vt:lpstr>Team Outliers</vt:lpstr>
      <vt:lpstr>Project Focus</vt:lpstr>
      <vt:lpstr>Technologies, Languages, Tools, Etc. </vt:lpstr>
      <vt:lpstr>Data Exploration </vt:lpstr>
      <vt:lpstr>Data Transformation and Preprocessing </vt:lpstr>
      <vt:lpstr>Data Transformation and Preprocessing </vt:lpstr>
      <vt:lpstr>Machine Learning Models</vt:lpstr>
      <vt:lpstr>ML: Data Preprocessing</vt:lpstr>
      <vt:lpstr>ML: Multiple Linear Regression</vt:lpstr>
      <vt:lpstr>Multiple Linear Regression</vt:lpstr>
      <vt:lpstr>ML: Multiple Linear Regression Feature Engineering and Selection</vt:lpstr>
      <vt:lpstr>ML: Multiple Linear Regression Modeling Process</vt:lpstr>
      <vt:lpstr>ML: Multiple Linear Regression Model Evaluation</vt:lpstr>
      <vt:lpstr>ML: Multiple Linear Regression Model Evaluation</vt:lpstr>
      <vt:lpstr>ML: Multiple Linear Regression Model Evaluation</vt:lpstr>
      <vt:lpstr>ML: Multiple Linear Regression Graphical User Interface (GUI)</vt:lpstr>
      <vt:lpstr>ML: Random Forest Regressor</vt:lpstr>
      <vt:lpstr>ML: Comparison– Multiple Linear Regression Vs.      Random Forest Regression</vt:lpstr>
      <vt:lpstr>ML: Neural Network Model</vt:lpstr>
      <vt:lpstr>Data Visualization: GUI &amp; Tableau</vt:lpstr>
      <vt:lpstr>Multiple Linear Regression Model: Graphic User Interface</vt:lpstr>
      <vt:lpstr>PowerPoint Presentation</vt:lpstr>
      <vt:lpstr>PowerPoint Presentation</vt:lpstr>
      <vt:lpstr>PowerPoint Presentation</vt:lpstr>
      <vt:lpstr>Recommendations and Lessons Learned </vt:lpstr>
      <vt:lpstr>Questions?</vt:lpstr>
      <vt:lpstr>PowerPoint Presentation</vt:lpstr>
      <vt:lpstr>PowerPoint Presentation</vt:lpstr>
      <vt:lpstr>Appendix</vt:lpstr>
      <vt:lpstr>Project Flow Chart</vt:lpstr>
      <vt:lpstr>Machine Learning Flow Chart</vt:lpstr>
      <vt:lpstr>Icons  Icons should be primarily used as a visual aid, as a way to break up large amounts of text and content, or as a visual cue of the content that follows. Get the full set of icons for presentations</vt:lpstr>
      <vt:lpstr>Get the full set of icons for presentations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Paula Thompson</dc:creator>
  <cp:keywords/>
  <dc:description/>
  <cp:lastModifiedBy>Paula Thompson</cp:lastModifiedBy>
  <cp:revision>95</cp:revision>
  <dcterms:created xsi:type="dcterms:W3CDTF">2022-03-16T02:13:46Z</dcterms:created>
  <dcterms:modified xsi:type="dcterms:W3CDTF">2022-04-07T19:08:03Z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